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8" r:id="rId1"/>
  </p:sldMasterIdLst>
  <p:notesMasterIdLst>
    <p:notesMasterId r:id="rId47"/>
  </p:notesMasterIdLst>
  <p:sldIdLst>
    <p:sldId id="256" r:id="rId2"/>
    <p:sldId id="257" r:id="rId3"/>
    <p:sldId id="258" r:id="rId4"/>
    <p:sldId id="284" r:id="rId5"/>
    <p:sldId id="259" r:id="rId6"/>
    <p:sldId id="300" r:id="rId7"/>
    <p:sldId id="285" r:id="rId8"/>
    <p:sldId id="261" r:id="rId9"/>
    <p:sldId id="264" r:id="rId10"/>
    <p:sldId id="266" r:id="rId11"/>
    <p:sldId id="267" r:id="rId12"/>
    <p:sldId id="270" r:id="rId13"/>
    <p:sldId id="272" r:id="rId14"/>
    <p:sldId id="275" r:id="rId15"/>
    <p:sldId id="286" r:id="rId16"/>
    <p:sldId id="277" r:id="rId17"/>
    <p:sldId id="299" r:id="rId18"/>
    <p:sldId id="278" r:id="rId19"/>
    <p:sldId id="279" r:id="rId20"/>
    <p:sldId id="287" r:id="rId21"/>
    <p:sldId id="280" r:id="rId22"/>
    <p:sldId id="288" r:id="rId23"/>
    <p:sldId id="290" r:id="rId24"/>
    <p:sldId id="291" r:id="rId25"/>
    <p:sldId id="292" r:id="rId26"/>
    <p:sldId id="281" r:id="rId27"/>
    <p:sldId id="293" r:id="rId28"/>
    <p:sldId id="301" r:id="rId29"/>
    <p:sldId id="295" r:id="rId30"/>
    <p:sldId id="282" r:id="rId31"/>
    <p:sldId id="283" r:id="rId32"/>
    <p:sldId id="262" r:id="rId33"/>
    <p:sldId id="260" r:id="rId34"/>
    <p:sldId id="265" r:id="rId35"/>
    <p:sldId id="263" r:id="rId36"/>
    <p:sldId id="268" r:id="rId37"/>
    <p:sldId id="269" r:id="rId38"/>
    <p:sldId id="271" r:id="rId39"/>
    <p:sldId id="273" r:id="rId40"/>
    <p:sldId id="274" r:id="rId41"/>
    <p:sldId id="276" r:id="rId42"/>
    <p:sldId id="289" r:id="rId43"/>
    <p:sldId id="296" r:id="rId44"/>
    <p:sldId id="297" r:id="rId45"/>
    <p:sldId id="298" r:id="rId4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co Milano" initials="" lastIdx="1" clrIdx="0"/>
  <p:cmAuthor id="1" name="Giammarco Pacifico" initials=""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18" autoAdjust="0"/>
    <p:restoredTop sz="84530" autoAdjust="0"/>
  </p:normalViewPr>
  <p:slideViewPr>
    <p:cSldViewPr snapToGrid="0">
      <p:cViewPr varScale="1">
        <p:scale>
          <a:sx n="78" d="100"/>
          <a:sy n="78" d="100"/>
        </p:scale>
        <p:origin x="894"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97572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5" name="Shape 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562576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3" name="Shape 20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BIG TYPO IN THE FREQUENCIES!!</a:t>
            </a:r>
          </a:p>
          <a:p>
            <a:pPr marL="0" lvl="0" indent="0" rtl="0">
              <a:spcBef>
                <a:spcPts val="0"/>
              </a:spcBef>
              <a:spcAft>
                <a:spcPts val="0"/>
              </a:spcAft>
              <a:buNone/>
            </a:pPr>
            <a:r>
              <a:rPr lang="it-IT" dirty="0" err="1"/>
              <a:t>Decrease</a:t>
            </a:r>
            <a:r>
              <a:rPr lang="it-IT" dirty="0"/>
              <a:t> in </a:t>
            </a:r>
            <a:r>
              <a:rPr lang="it-IT" dirty="0" err="1"/>
              <a:t>alpha</a:t>
            </a:r>
            <a:r>
              <a:rPr lang="it-IT" dirty="0"/>
              <a:t> and in beta.</a:t>
            </a:r>
          </a:p>
          <a:p>
            <a:pPr marL="0" lvl="0" indent="0" rtl="0">
              <a:spcBef>
                <a:spcPts val="0"/>
              </a:spcBef>
              <a:spcAft>
                <a:spcPts val="0"/>
              </a:spcAft>
              <a:buNone/>
            </a:pPr>
            <a:r>
              <a:rPr lang="it-IT" dirty="0"/>
              <a:t>Per ogni canale </a:t>
            </a:r>
            <a:r>
              <a:rPr lang="it-IT" dirty="0" err="1"/>
              <a:t>pwelch</a:t>
            </a:r>
            <a:r>
              <a:rPr lang="it-IT" dirty="0"/>
              <a:t> baseline and </a:t>
            </a:r>
            <a:r>
              <a:rPr lang="it-IT" dirty="0" err="1"/>
              <a:t>pwelch</a:t>
            </a:r>
            <a:r>
              <a:rPr lang="it-IT" dirty="0"/>
              <a:t> MI</a:t>
            </a:r>
          </a:p>
          <a:p>
            <a:pPr marL="0" lvl="0" indent="0" rtl="0">
              <a:spcBef>
                <a:spcPts val="0"/>
              </a:spcBef>
              <a:spcAft>
                <a:spcPts val="0"/>
              </a:spcAft>
              <a:buNone/>
            </a:pPr>
            <a:r>
              <a:rPr lang="it-IT" dirty="0"/>
              <a:t>10*log10(PSD())</a:t>
            </a:r>
            <a:endParaRPr dirty="0"/>
          </a:p>
        </p:txBody>
      </p:sp>
    </p:spTree>
    <p:extLst>
      <p:ext uri="{BB962C8B-B14F-4D97-AF65-F5344CB8AC3E}">
        <p14:creationId xmlns:p14="http://schemas.microsoft.com/office/powerpoint/2010/main" val="19591094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7" name="Shape 21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998096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0010403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Dire che Marco aveva 3 </a:t>
            </a:r>
            <a:r>
              <a:rPr lang="it-IT" dirty="0" err="1"/>
              <a:t>run</a:t>
            </a:r>
            <a:r>
              <a:rPr lang="it-IT" dirty="0"/>
              <a:t> (però non cambia niente).</a:t>
            </a:r>
          </a:p>
          <a:p>
            <a:pPr marL="0" lvl="0" indent="0" rtl="0">
              <a:spcBef>
                <a:spcPts val="0"/>
              </a:spcBef>
              <a:spcAft>
                <a:spcPts val="0"/>
              </a:spcAft>
              <a:buNone/>
            </a:pPr>
            <a:r>
              <a:rPr lang="it-IT" dirty="0"/>
              <a:t>L’abbiamo fatto per avere più </a:t>
            </a:r>
            <a:r>
              <a:rPr lang="it-IT" dirty="0" err="1"/>
              <a:t>samples</a:t>
            </a:r>
            <a:endParaRPr dirty="0"/>
          </a:p>
        </p:txBody>
      </p:sp>
    </p:spTree>
    <p:extLst>
      <p:ext uri="{BB962C8B-B14F-4D97-AF65-F5344CB8AC3E}">
        <p14:creationId xmlns:p14="http://schemas.microsoft.com/office/powerpoint/2010/main" val="3229351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In che senso </a:t>
            </a:r>
            <a:r>
              <a:rPr lang="it-IT" dirty="0" err="1"/>
              <a:t>epoching</a:t>
            </a:r>
            <a:r>
              <a:rPr lang="it-IT" dirty="0"/>
              <a:t>. </a:t>
            </a:r>
            <a:endParaRPr dirty="0"/>
          </a:p>
        </p:txBody>
      </p:sp>
    </p:spTree>
    <p:extLst>
      <p:ext uri="{BB962C8B-B14F-4D97-AF65-F5344CB8AC3E}">
        <p14:creationId xmlns:p14="http://schemas.microsoft.com/office/powerpoint/2010/main" val="9998442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Shape 2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Shape 26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Non abbiamo usato </a:t>
            </a:r>
            <a:r>
              <a:rPr lang="it-IT" dirty="0" err="1"/>
              <a:t>cvpartition</a:t>
            </a:r>
            <a:r>
              <a:rPr lang="it-IT" dirty="0"/>
              <a:t>. </a:t>
            </a:r>
            <a:r>
              <a:rPr lang="it-IT" dirty="0" err="1"/>
              <a:t>Quadratic</a:t>
            </a:r>
            <a:r>
              <a:rPr lang="it-IT" dirty="0"/>
              <a:t> non andava proprio</a:t>
            </a:r>
            <a:endParaRPr dirty="0"/>
          </a:p>
        </p:txBody>
      </p:sp>
    </p:spTree>
    <p:extLst>
      <p:ext uri="{BB962C8B-B14F-4D97-AF65-F5344CB8AC3E}">
        <p14:creationId xmlns:p14="http://schemas.microsoft.com/office/powerpoint/2010/main" val="879251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9" name="Shape 2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435568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Per ak5 e ak6 abbiamo deciso noi, come ci ha detto </a:t>
            </a:r>
            <a:r>
              <a:rPr lang="it-IT" dirty="0" err="1"/>
              <a:t>Bastien</a:t>
            </a:r>
            <a:r>
              <a:rPr lang="it-IT" dirty="0"/>
              <a:t>, di limitare il numero di feature a massimo 20</a:t>
            </a:r>
            <a:endParaRPr dirty="0"/>
          </a:p>
        </p:txBody>
      </p:sp>
    </p:spTree>
    <p:extLst>
      <p:ext uri="{BB962C8B-B14F-4D97-AF65-F5344CB8AC3E}">
        <p14:creationId xmlns:p14="http://schemas.microsoft.com/office/powerpoint/2010/main" val="7534427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9876172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For ak5 è random. </a:t>
            </a:r>
            <a:r>
              <a:rPr lang="it-IT" dirty="0" err="1"/>
              <a:t>Very</a:t>
            </a:r>
            <a:r>
              <a:rPr lang="it-IT" dirty="0"/>
              <a:t> low performance</a:t>
            </a:r>
            <a:endParaRPr dirty="0"/>
          </a:p>
        </p:txBody>
      </p:sp>
    </p:spTree>
    <p:extLst>
      <p:ext uri="{BB962C8B-B14F-4D97-AF65-F5344CB8AC3E}">
        <p14:creationId xmlns:p14="http://schemas.microsoft.com/office/powerpoint/2010/main" val="2310331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600"/>
              </a:spcBef>
              <a:spcAft>
                <a:spcPts val="0"/>
              </a:spcAft>
              <a:buClr>
                <a:schemeClr val="dk1"/>
              </a:buClr>
              <a:buSzPts val="1100"/>
              <a:buFont typeface="Arial"/>
              <a:buNone/>
            </a:pPr>
            <a:r>
              <a:rPr lang="it" sz="1800" dirty="0">
                <a:solidFill>
                  <a:schemeClr val="dk1"/>
                </a:solidFill>
              </a:rPr>
              <a:t>It has been observed that preceding movement onset and during movement execution, a decrease of power can be detected in mu band (8-12 Hz) as well as an increase of power in beta band (13-30 Hz), called beta rebound, over the contralateral sensorimotor cortex.</a:t>
            </a:r>
          </a:p>
          <a:p>
            <a:pPr marL="0" lvl="0" indent="0" rtl="0">
              <a:lnSpc>
                <a:spcPct val="115000"/>
              </a:lnSpc>
              <a:spcBef>
                <a:spcPts val="600"/>
              </a:spcBef>
              <a:spcAft>
                <a:spcPts val="0"/>
              </a:spcAft>
              <a:buClr>
                <a:schemeClr val="dk1"/>
              </a:buClr>
              <a:buSzPts val="1100"/>
              <a:buFont typeface="Arial"/>
              <a:buNone/>
            </a:pPr>
            <a:endParaRPr lang="it" sz="1800" dirty="0">
              <a:solidFill>
                <a:schemeClr val="dk1"/>
              </a:solidFill>
            </a:endParaRPr>
          </a:p>
          <a:p>
            <a:pPr marL="0" lvl="0" indent="0" rtl="0">
              <a:lnSpc>
                <a:spcPct val="115000"/>
              </a:lnSpc>
              <a:spcBef>
                <a:spcPts val="600"/>
              </a:spcBef>
              <a:spcAft>
                <a:spcPts val="0"/>
              </a:spcAft>
              <a:buClr>
                <a:schemeClr val="dk1"/>
              </a:buClr>
              <a:buSzPts val="1100"/>
              <a:buFont typeface="Arial"/>
              <a:buNone/>
            </a:pPr>
            <a:r>
              <a:rPr lang="it" sz="1800" dirty="0">
                <a:solidFill>
                  <a:schemeClr val="dk1"/>
                </a:solidFill>
              </a:rPr>
              <a:t>This is what we </a:t>
            </a:r>
            <a:r>
              <a:rPr lang="it-IT" sz="1800" dirty="0" err="1">
                <a:solidFill>
                  <a:schemeClr val="dk1"/>
                </a:solidFill>
              </a:rPr>
              <a:t>ideally</a:t>
            </a:r>
            <a:r>
              <a:rPr lang="it-IT" sz="1800" dirty="0">
                <a:solidFill>
                  <a:schemeClr val="dk1"/>
                </a:solidFill>
              </a:rPr>
              <a:t> </a:t>
            </a:r>
            <a:r>
              <a:rPr lang="it-IT" sz="1800" dirty="0" err="1">
                <a:solidFill>
                  <a:schemeClr val="dk1"/>
                </a:solidFill>
              </a:rPr>
              <a:t>would</a:t>
            </a:r>
            <a:r>
              <a:rPr lang="it-IT" sz="1800" dirty="0">
                <a:solidFill>
                  <a:schemeClr val="dk1"/>
                </a:solidFill>
              </a:rPr>
              <a:t> </a:t>
            </a:r>
            <a:r>
              <a:rPr lang="it-IT" sz="1800" dirty="0" err="1">
                <a:solidFill>
                  <a:schemeClr val="dk1"/>
                </a:solidFill>
              </a:rPr>
              <a:t>like</a:t>
            </a:r>
            <a:r>
              <a:rPr lang="it-IT" sz="1800" dirty="0">
                <a:solidFill>
                  <a:schemeClr val="dk1"/>
                </a:solidFill>
              </a:rPr>
              <a:t> to </a:t>
            </a:r>
            <a:r>
              <a:rPr lang="it-IT" sz="1800" dirty="0" err="1">
                <a:solidFill>
                  <a:schemeClr val="dk1"/>
                </a:solidFill>
              </a:rPr>
              <a:t>achieve</a:t>
            </a:r>
            <a:endParaRPr dirty="0"/>
          </a:p>
        </p:txBody>
      </p:sp>
    </p:spTree>
    <p:extLst>
      <p:ext uri="{BB962C8B-B14F-4D97-AF65-F5344CB8AC3E}">
        <p14:creationId xmlns:p14="http://schemas.microsoft.com/office/powerpoint/2010/main" val="10378428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3063596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pPr marL="158750" indent="0">
              <a:buNone/>
            </a:pPr>
            <a:r>
              <a:rPr lang="it-IT" dirty="0"/>
              <a:t>Abbiamo provato, ma non c’erano grandi differenze. Prima PCA poi </a:t>
            </a:r>
            <a:r>
              <a:rPr lang="it-IT" dirty="0" err="1"/>
              <a:t>rankfeat</a:t>
            </a:r>
            <a:r>
              <a:rPr lang="it-IT" dirty="0"/>
              <a:t>. </a:t>
            </a:r>
          </a:p>
        </p:txBody>
      </p:sp>
    </p:spTree>
    <p:extLst>
      <p:ext uri="{BB962C8B-B14F-4D97-AF65-F5344CB8AC3E}">
        <p14:creationId xmlns:p14="http://schemas.microsoft.com/office/powerpoint/2010/main" val="33381569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5494392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385863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737184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1" name="Shape 15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723553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7" name="Shape 1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21117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6830641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332335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16930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
              <a:t>Changes in the brain rhythms are observed in the sensory-motor area of brain during planning and execution of movements. Indeed, it has been observed that preceding movement onset and during movement execution, a decrease of power can be detected in mu band (8-12 Hz) as well as in beta band (13-30 Hz) over the contralateral sensorimotor cortex (Pfurtscheller &amp; Lopes Da Silva, 1999). Additionally, the beta band presents an increase of power known as the beta rebound, which generally occurs after movement termination and that can last for a second (Thatcher, Sato, Kufta, &amp; Hallett, 1994). This beta rebound does not necessarily depend on motor cortex output and muscle activation since this beta rebound has been also reported in motor imagery (MI) and it is thought to reflect a short-lasting state of deactivation or inhibition of motor cortex networks</a:t>
            </a:r>
            <a:endParaRPr/>
          </a:p>
        </p:txBody>
      </p:sp>
    </p:spTree>
    <p:extLst>
      <p:ext uri="{BB962C8B-B14F-4D97-AF65-F5344CB8AC3E}">
        <p14:creationId xmlns:p14="http://schemas.microsoft.com/office/powerpoint/2010/main" val="11623637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5075063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Shape 2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7" name="Shape 24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913176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148152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66653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3650780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221839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err="1"/>
              <a:t>Temporal</a:t>
            </a:r>
            <a:r>
              <a:rPr lang="it-IT" dirty="0"/>
              <a:t> </a:t>
            </a:r>
            <a:r>
              <a:rPr lang="it-IT" dirty="0" err="1"/>
              <a:t>filtering</a:t>
            </a:r>
            <a:r>
              <a:rPr lang="it-IT" dirty="0"/>
              <a:t>: l’abbiamo provato ma poi abbiamo visto che non c’era differenza. In realtà lo </a:t>
            </a:r>
            <a:r>
              <a:rPr lang="it-IT" dirty="0" err="1"/>
              <a:t>spectrogram</a:t>
            </a:r>
            <a:r>
              <a:rPr lang="it-IT" dirty="0"/>
              <a:t> lo fa già da sé.</a:t>
            </a:r>
            <a:endParaRPr dirty="0"/>
          </a:p>
        </p:txBody>
      </p:sp>
    </p:spTree>
    <p:extLst>
      <p:ext uri="{BB962C8B-B14F-4D97-AF65-F5344CB8AC3E}">
        <p14:creationId xmlns:p14="http://schemas.microsoft.com/office/powerpoint/2010/main" val="1882716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Cos’è </a:t>
            </a:r>
            <a:r>
              <a:rPr lang="it-IT" dirty="0" err="1"/>
              <a:t>win</a:t>
            </a:r>
            <a:r>
              <a:rPr lang="it-IT" dirty="0"/>
              <a:t>, cos’è </a:t>
            </a:r>
            <a:r>
              <a:rPr lang="it-IT" dirty="0" err="1"/>
              <a:t>noverlap</a:t>
            </a:r>
            <a:r>
              <a:rPr lang="it-IT" dirty="0"/>
              <a:t>, cos’è </a:t>
            </a:r>
            <a:r>
              <a:rPr lang="it-IT" dirty="0" err="1"/>
              <a:t>frequency</a:t>
            </a:r>
            <a:r>
              <a:rPr lang="it-IT" dirty="0"/>
              <a:t>?</a:t>
            </a:r>
          </a:p>
          <a:p>
            <a:pPr marL="0" lvl="0" indent="0" rtl="0">
              <a:spcBef>
                <a:spcPts val="0"/>
              </a:spcBef>
              <a:spcAft>
                <a:spcPts val="0"/>
              </a:spcAft>
              <a:buNone/>
            </a:pPr>
            <a:r>
              <a:rPr lang="it-IT" dirty="0" err="1"/>
              <a:t>Win</a:t>
            </a:r>
            <a:r>
              <a:rPr lang="it-IT" dirty="0"/>
              <a:t>= durata in time point della </a:t>
            </a:r>
            <a:r>
              <a:rPr lang="it-IT" dirty="0" err="1"/>
              <a:t>window</a:t>
            </a:r>
            <a:r>
              <a:rPr lang="it-IT" dirty="0"/>
              <a:t> interna al </a:t>
            </a:r>
            <a:r>
              <a:rPr lang="it-IT" dirty="0" err="1"/>
              <a:t>pwelch</a:t>
            </a:r>
            <a:endParaRPr lang="it-IT" dirty="0"/>
          </a:p>
          <a:p>
            <a:pPr marL="0" lvl="0" indent="0" rtl="0">
              <a:spcBef>
                <a:spcPts val="0"/>
              </a:spcBef>
              <a:spcAft>
                <a:spcPts val="0"/>
              </a:spcAft>
              <a:buNone/>
            </a:pPr>
            <a:r>
              <a:rPr lang="it-IT" dirty="0" err="1"/>
              <a:t>Noverlap</a:t>
            </a:r>
            <a:r>
              <a:rPr lang="it-IT" dirty="0"/>
              <a:t>= shift interno del </a:t>
            </a:r>
            <a:r>
              <a:rPr lang="it-IT" dirty="0" err="1"/>
              <a:t>pwelch</a:t>
            </a:r>
            <a:endParaRPr lang="it-IT" dirty="0"/>
          </a:p>
          <a:p>
            <a:pPr marL="0" lvl="0" indent="0" rtl="0">
              <a:spcBef>
                <a:spcPts val="0"/>
              </a:spcBef>
              <a:spcAft>
                <a:spcPts val="0"/>
              </a:spcAft>
              <a:buNone/>
            </a:pPr>
            <a:r>
              <a:rPr lang="it-IT" dirty="0" err="1"/>
              <a:t>Frequency</a:t>
            </a:r>
            <a:r>
              <a:rPr lang="it-IT" dirty="0"/>
              <a:t>= passa-alto</a:t>
            </a:r>
            <a:endParaRPr dirty="0"/>
          </a:p>
        </p:txBody>
      </p:sp>
    </p:spTree>
    <p:extLst>
      <p:ext uri="{BB962C8B-B14F-4D97-AF65-F5344CB8AC3E}">
        <p14:creationId xmlns:p14="http://schemas.microsoft.com/office/powerpoint/2010/main" val="4250421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Per ogni canale: per ogni epoca:</a:t>
            </a:r>
          </a:p>
          <a:p>
            <a:pPr marL="0" lvl="0" indent="0" rtl="0">
              <a:spcBef>
                <a:spcPts val="0"/>
              </a:spcBef>
              <a:spcAft>
                <a:spcPts val="0"/>
              </a:spcAft>
              <a:buNone/>
            </a:pPr>
            <a:r>
              <a:rPr lang="it-IT" dirty="0" err="1"/>
              <a:t>Spectrogram</a:t>
            </a:r>
            <a:r>
              <a:rPr lang="it-IT" dirty="0"/>
              <a:t> baseline, </a:t>
            </a:r>
            <a:r>
              <a:rPr lang="it-IT" dirty="0" err="1"/>
              <a:t>spectrogram</a:t>
            </a:r>
            <a:r>
              <a:rPr lang="it-IT" dirty="0"/>
              <a:t> MI. Media per ogni frequenza (mediamo tutti i time </a:t>
            </a:r>
            <a:r>
              <a:rPr lang="it-IT" dirty="0" err="1"/>
              <a:t>samples</a:t>
            </a:r>
            <a:r>
              <a:rPr lang="it-IT" dirty="0"/>
              <a:t> di quella frequenza). Poi dividiamo la rispettiva colonna della </a:t>
            </a:r>
            <a:r>
              <a:rPr lang="it-IT" dirty="0" err="1"/>
              <a:t>motor</a:t>
            </a:r>
            <a:r>
              <a:rPr lang="it-IT" dirty="0"/>
              <a:t> </a:t>
            </a:r>
            <a:r>
              <a:rPr lang="it-IT" dirty="0" err="1"/>
              <a:t>imagery</a:t>
            </a:r>
            <a:endParaRPr lang="it-IT" dirty="0"/>
          </a:p>
          <a:p>
            <a:pPr marL="0" lvl="0" indent="0" rtl="0">
              <a:spcBef>
                <a:spcPts val="0"/>
              </a:spcBef>
              <a:spcAft>
                <a:spcPts val="0"/>
              </a:spcAft>
              <a:buNone/>
            </a:pPr>
            <a:endParaRPr dirty="0"/>
          </a:p>
        </p:txBody>
      </p:sp>
    </p:spTree>
    <p:extLst>
      <p:ext uri="{BB962C8B-B14F-4D97-AF65-F5344CB8AC3E}">
        <p14:creationId xmlns:p14="http://schemas.microsoft.com/office/powerpoint/2010/main" val="1038495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55442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err="1"/>
              <a:t>Grand</a:t>
            </a:r>
            <a:r>
              <a:rPr lang="it-IT" dirty="0"/>
              <a:t> </a:t>
            </a:r>
            <a:r>
              <a:rPr lang="it-IT" dirty="0" err="1"/>
              <a:t>average</a:t>
            </a:r>
            <a:r>
              <a:rPr lang="it-IT" dirty="0"/>
              <a:t>: media su matrici punto per punto</a:t>
            </a:r>
            <a:endParaRPr dirty="0"/>
          </a:p>
        </p:txBody>
      </p:sp>
    </p:spTree>
    <p:extLst>
      <p:ext uri="{BB962C8B-B14F-4D97-AF65-F5344CB8AC3E}">
        <p14:creationId xmlns:p14="http://schemas.microsoft.com/office/powerpoint/2010/main" val="1296502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t" sz="1100" dirty="0"/>
              <a:t>As expected, the beta rebound is particularly visible with the offset boundaries. </a:t>
            </a:r>
          </a:p>
          <a:p>
            <a:pPr marL="0" lvl="0" indent="0" rtl="0">
              <a:spcBef>
                <a:spcPts val="0"/>
              </a:spcBef>
              <a:spcAft>
                <a:spcPts val="0"/>
              </a:spcAft>
              <a:buNone/>
            </a:pPr>
            <a:endParaRPr dirty="0"/>
          </a:p>
        </p:txBody>
      </p:sp>
    </p:spTree>
    <p:extLst>
      <p:ext uri="{BB962C8B-B14F-4D97-AF65-F5344CB8AC3E}">
        <p14:creationId xmlns:p14="http://schemas.microsoft.com/office/powerpoint/2010/main" val="1389865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07416632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285439976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it-IT"/>
              <a:t>Fare clic per modificare lo stile del titolo dello schema</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it-IT"/>
              <a:t>Modifica gli stili del testo dello schema</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0172971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172856048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it-IT"/>
              <a:t>Fare clic per modificare lo stile del titolo dello schema</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it-IT"/>
              <a:t>Modifica gli stili del testo dello schema</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3084496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it-IT"/>
              <a:t>Fare clic per modificare lo stile del titolo dello schema</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it-IT"/>
              <a:t>Modifica gli stili del testo dello schema</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54999790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70607920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82761939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1700185" y="1020263"/>
            <a:ext cx="5807400" cy="1159800"/>
          </a:xfrm>
          <a:prstGeom prst="rect">
            <a:avLst/>
          </a:prstGeom>
        </p:spPr>
        <p:txBody>
          <a:bodyPr spcFirstLastPara="1" wrap="square" lIns="91425" tIns="91425" rIns="91425" bIns="91425" anchor="t" anchorCtr="0"/>
          <a:lstStyle>
            <a:lvl1pPr lvl="0">
              <a:spcBef>
                <a:spcPts val="0"/>
              </a:spcBef>
              <a:spcAft>
                <a:spcPts val="0"/>
              </a:spcAft>
              <a:buClr>
                <a:srgbClr val="0091EA"/>
              </a:buClr>
              <a:buSzPts val="6000"/>
              <a:buNone/>
              <a:defRPr sz="6000" b="1">
                <a:solidFill>
                  <a:srgbClr val="0091EA"/>
                </a:solidFill>
              </a:defRPr>
            </a:lvl1pPr>
            <a:lvl2pPr lvl="1">
              <a:spcBef>
                <a:spcPts val="0"/>
              </a:spcBef>
              <a:spcAft>
                <a:spcPts val="0"/>
              </a:spcAft>
              <a:buClr>
                <a:srgbClr val="0091EA"/>
              </a:buClr>
              <a:buSzPts val="6000"/>
              <a:buNone/>
              <a:defRPr sz="6000" b="1">
                <a:solidFill>
                  <a:srgbClr val="0091EA"/>
                </a:solidFill>
              </a:defRPr>
            </a:lvl2pPr>
            <a:lvl3pPr lvl="2">
              <a:spcBef>
                <a:spcPts val="0"/>
              </a:spcBef>
              <a:spcAft>
                <a:spcPts val="0"/>
              </a:spcAft>
              <a:buClr>
                <a:srgbClr val="0091EA"/>
              </a:buClr>
              <a:buSzPts val="6000"/>
              <a:buNone/>
              <a:defRPr sz="6000" b="1">
                <a:solidFill>
                  <a:srgbClr val="0091EA"/>
                </a:solidFill>
              </a:defRPr>
            </a:lvl3pPr>
            <a:lvl4pPr lvl="3">
              <a:spcBef>
                <a:spcPts val="0"/>
              </a:spcBef>
              <a:spcAft>
                <a:spcPts val="0"/>
              </a:spcAft>
              <a:buClr>
                <a:srgbClr val="0091EA"/>
              </a:buClr>
              <a:buSzPts val="6000"/>
              <a:buNone/>
              <a:defRPr sz="6000" b="1">
                <a:solidFill>
                  <a:srgbClr val="0091EA"/>
                </a:solidFill>
              </a:defRPr>
            </a:lvl4pPr>
            <a:lvl5pPr lvl="4">
              <a:spcBef>
                <a:spcPts val="0"/>
              </a:spcBef>
              <a:spcAft>
                <a:spcPts val="0"/>
              </a:spcAft>
              <a:buClr>
                <a:srgbClr val="0091EA"/>
              </a:buClr>
              <a:buSzPts val="6000"/>
              <a:buNone/>
              <a:defRPr sz="6000" b="1">
                <a:solidFill>
                  <a:srgbClr val="0091EA"/>
                </a:solidFill>
              </a:defRPr>
            </a:lvl5pPr>
            <a:lvl6pPr lvl="5">
              <a:spcBef>
                <a:spcPts val="0"/>
              </a:spcBef>
              <a:spcAft>
                <a:spcPts val="0"/>
              </a:spcAft>
              <a:buClr>
                <a:srgbClr val="0091EA"/>
              </a:buClr>
              <a:buSzPts val="6000"/>
              <a:buNone/>
              <a:defRPr sz="6000" b="1">
                <a:solidFill>
                  <a:srgbClr val="0091EA"/>
                </a:solidFill>
              </a:defRPr>
            </a:lvl6pPr>
            <a:lvl7pPr lvl="6">
              <a:spcBef>
                <a:spcPts val="0"/>
              </a:spcBef>
              <a:spcAft>
                <a:spcPts val="0"/>
              </a:spcAft>
              <a:buClr>
                <a:srgbClr val="0091EA"/>
              </a:buClr>
              <a:buSzPts val="6000"/>
              <a:buNone/>
              <a:defRPr sz="6000" b="1">
                <a:solidFill>
                  <a:srgbClr val="0091EA"/>
                </a:solidFill>
              </a:defRPr>
            </a:lvl7pPr>
            <a:lvl8pPr lvl="7">
              <a:spcBef>
                <a:spcPts val="0"/>
              </a:spcBef>
              <a:spcAft>
                <a:spcPts val="0"/>
              </a:spcAft>
              <a:buClr>
                <a:srgbClr val="0091EA"/>
              </a:buClr>
              <a:buSzPts val="6000"/>
              <a:buNone/>
              <a:defRPr sz="6000" b="1">
                <a:solidFill>
                  <a:srgbClr val="0091EA"/>
                </a:solidFill>
              </a:defRPr>
            </a:lvl8pPr>
            <a:lvl9pPr lvl="8">
              <a:spcBef>
                <a:spcPts val="0"/>
              </a:spcBef>
              <a:spcAft>
                <a:spcPts val="0"/>
              </a:spcAft>
              <a:buClr>
                <a:srgbClr val="0091EA"/>
              </a:buClr>
              <a:buSzPts val="6000"/>
              <a:buNone/>
              <a:defRPr sz="6000" b="1">
                <a:solidFill>
                  <a:srgbClr val="0091EA"/>
                </a:solidFill>
              </a:defRPr>
            </a:lvl9pPr>
          </a:lstStyle>
          <a:p>
            <a:endParaRPr/>
          </a:p>
        </p:txBody>
      </p:sp>
      <p:sp>
        <p:nvSpPr>
          <p:cNvPr id="11" name="Shape 11"/>
          <p:cNvSpPr/>
          <p:nvPr/>
        </p:nvSpPr>
        <p:spPr>
          <a:xfrm>
            <a:off x="6897625" y="4649963"/>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p:nvPr/>
        </p:nvSpPr>
        <p:spPr>
          <a:xfrm>
            <a:off x="7454375" y="4229100"/>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a:off x="8827727" y="3448165"/>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a:off x="8677050" y="4933406"/>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a:off x="2972225" y="475050"/>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a:off x="579635" y="2530109"/>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Shape 17"/>
          <p:cNvSpPr/>
          <p:nvPr/>
        </p:nvSpPr>
        <p:spPr>
          <a:xfrm>
            <a:off x="311843" y="593639"/>
            <a:ext cx="126900" cy="951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Shape 18"/>
          <p:cNvSpPr/>
          <p:nvPr/>
        </p:nvSpPr>
        <p:spPr>
          <a:xfrm>
            <a:off x="626322" y="1004904"/>
            <a:ext cx="253800" cy="1905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Shape 19"/>
          <p:cNvSpPr/>
          <p:nvPr/>
        </p:nvSpPr>
        <p:spPr>
          <a:xfrm>
            <a:off x="8104500" y="3722325"/>
            <a:ext cx="190200" cy="1428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8803950" y="4240992"/>
            <a:ext cx="190200" cy="1428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p:nvPr/>
        </p:nvSpPr>
        <p:spPr>
          <a:xfrm>
            <a:off x="196310" y="1493168"/>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a:off x="1738050" y="203491"/>
            <a:ext cx="253800" cy="1905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a:off x="771659" y="1878364"/>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a:off x="4271584" y="356119"/>
            <a:ext cx="75900" cy="57000"/>
          </a:xfrm>
          <a:prstGeom prst="ellipse">
            <a:avLst/>
          </a:prstGeom>
          <a:solidFill>
            <a:srgbClr val="0091EA"/>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a:off x="7729213" y="4595578"/>
            <a:ext cx="253800" cy="190500"/>
          </a:xfrm>
          <a:prstGeom prst="ellipse">
            <a:avLst/>
          </a:prstGeom>
          <a:noFill/>
          <a:ln w="19050" cap="flat"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32278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it-IT"/>
              <a:t>Fare clic per modificare lo stile del titolo dello schema</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50985757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295392331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27970130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Modifica gli stili del testo dello schema</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Modifica gli stili del testo dello schema</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274369508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59797958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179380044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it-IT"/>
              <a:t>Fare clic per modificare lo stile del titolo dello schema</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428783121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smtClean="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60684702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118"/>
            <a:ext cx="1767506" cy="5139822"/>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5/30/2018</a:t>
            </a:fld>
            <a:endParaRPr lang="en-US" dirty="0"/>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pPr marL="0" lvl="0" indent="0">
              <a:spcBef>
                <a:spcPts val="0"/>
              </a:spcBef>
              <a:spcAft>
                <a:spcPts val="0"/>
              </a:spcAft>
              <a:buNone/>
            </a:pPr>
            <a:fld id="{00000000-1234-1234-1234-123412341234}" type="slidenum">
              <a:rPr lang="it-IT" smtClean="0"/>
              <a:t>‹N›</a:t>
            </a:fld>
            <a:endParaRPr lang="it-IT">
              <a:latin typeface="Roboto Slab"/>
              <a:ea typeface="Roboto Slab"/>
              <a:cs typeface="Roboto Slab"/>
              <a:sym typeface="Roboto Slab"/>
            </a:endParaRPr>
          </a:p>
        </p:txBody>
      </p:sp>
    </p:spTree>
    <p:extLst>
      <p:ext uri="{BB962C8B-B14F-4D97-AF65-F5344CB8AC3E}">
        <p14:creationId xmlns:p14="http://schemas.microsoft.com/office/powerpoint/2010/main" val="335940757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ransition>
    <p:fade thruBlk="1"/>
  </p:transition>
  <p:hf sldNum="0" hdr="0" ftr="0" dt="0"/>
  <p:txStyles>
    <p:title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6.xml"/><Relationship Id="rId5" Type="http://schemas.openxmlformats.org/officeDocument/2006/relationships/image" Target="../media/image23.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ctrTitle"/>
          </p:nvPr>
        </p:nvSpPr>
        <p:spPr>
          <a:xfrm>
            <a:off x="1564718" y="1000050"/>
            <a:ext cx="5807400" cy="1159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 sz="3600" dirty="0"/>
              <a:t>Decoding of motor termination in Imaged movement</a:t>
            </a:r>
            <a:endParaRPr sz="3600" dirty="0"/>
          </a:p>
        </p:txBody>
      </p:sp>
      <p:sp>
        <p:nvSpPr>
          <p:cNvPr id="78" name="Shape 78"/>
          <p:cNvSpPr txBox="1">
            <a:spLocks noGrp="1"/>
          </p:cNvSpPr>
          <p:nvPr>
            <p:ph type="subTitle" idx="4294967295"/>
          </p:nvPr>
        </p:nvSpPr>
        <p:spPr>
          <a:xfrm>
            <a:off x="1564718" y="2655825"/>
            <a:ext cx="7579282" cy="9090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it" sz="1800" dirty="0"/>
              <a:t>Elisabetta Pagliara, Marco Milano, Giammarco Pacifico (</a:t>
            </a:r>
            <a:r>
              <a:rPr lang="it-IT" sz="1800" dirty="0"/>
              <a:t>Project 1)</a:t>
            </a:r>
            <a:endParaRPr sz="1800" dirty="0"/>
          </a:p>
        </p:txBody>
      </p:sp>
      <p:pic>
        <p:nvPicPr>
          <p:cNvPr id="79" name="Shape 79"/>
          <p:cNvPicPr preferRelativeResize="0"/>
          <p:nvPr/>
        </p:nvPicPr>
        <p:blipFill>
          <a:blip r:embed="rId3">
            <a:alphaModFix/>
          </a:blip>
          <a:stretch>
            <a:fillRect/>
          </a:stretch>
        </p:blipFill>
        <p:spPr>
          <a:xfrm>
            <a:off x="6507125" y="312375"/>
            <a:ext cx="2416245" cy="1159800"/>
          </a:xfrm>
          <a:prstGeom prst="rect">
            <a:avLst/>
          </a:prstGeom>
          <a:noFill/>
          <a:ln>
            <a:noFill/>
          </a:ln>
        </p:spPr>
      </p:pic>
      <p:sp>
        <p:nvSpPr>
          <p:cNvPr id="80" name="Shape 80"/>
          <p:cNvSpPr txBox="1"/>
          <p:nvPr/>
        </p:nvSpPr>
        <p:spPr>
          <a:xfrm>
            <a:off x="1564718" y="3349275"/>
            <a:ext cx="4704348" cy="43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i="1" dirty="0">
                <a:solidFill>
                  <a:srgbClr val="3C78D8"/>
                </a:solidFill>
              </a:rPr>
              <a:t>Brain Computer </a:t>
            </a:r>
            <a:r>
              <a:rPr lang="it-IT" i="1" dirty="0" err="1">
                <a:solidFill>
                  <a:srgbClr val="3C78D8"/>
                </a:solidFill>
              </a:rPr>
              <a:t>Interaction</a:t>
            </a:r>
            <a:r>
              <a:rPr lang="it-IT" i="1" dirty="0">
                <a:solidFill>
                  <a:srgbClr val="3C78D8"/>
                </a:solidFill>
              </a:rPr>
              <a:t> – EE514</a:t>
            </a:r>
            <a:endParaRPr i="1" dirty="0">
              <a:solidFill>
                <a:srgbClr val="3C78D8"/>
              </a:solidFill>
            </a:endParaRPr>
          </a:p>
        </p:txBody>
      </p:sp>
    </p:spTree>
    <p:extLst>
      <p:ext uri="{BB962C8B-B14F-4D97-AF65-F5344CB8AC3E}">
        <p14:creationId xmlns:p14="http://schemas.microsoft.com/office/powerpoint/2010/main" val="10123744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1304625" y="789357"/>
            <a:ext cx="6466800" cy="4800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Grand average over all three students - CAR (onset)</a:t>
            </a:r>
            <a:endParaRPr dirty="0"/>
          </a:p>
        </p:txBody>
      </p:sp>
      <p:pic>
        <p:nvPicPr>
          <p:cNvPr id="176" name="Shape 176"/>
          <p:cNvPicPr preferRelativeResize="0"/>
          <p:nvPr/>
        </p:nvPicPr>
        <p:blipFill>
          <a:blip r:embed="rId3">
            <a:alphaModFix/>
          </a:blip>
          <a:stretch>
            <a:fillRect/>
          </a:stretch>
        </p:blipFill>
        <p:spPr>
          <a:xfrm>
            <a:off x="1414130" y="1332702"/>
            <a:ext cx="6719778" cy="2860158"/>
          </a:xfrm>
          <a:prstGeom prst="rect">
            <a:avLst/>
          </a:prstGeom>
          <a:noFill/>
          <a:ln>
            <a:noFill/>
          </a:ln>
        </p:spPr>
      </p:pic>
      <p:sp>
        <p:nvSpPr>
          <p:cNvPr id="177" name="Shape 177"/>
          <p:cNvSpPr txBox="1"/>
          <p:nvPr/>
        </p:nvSpPr>
        <p:spPr>
          <a:xfrm>
            <a:off x="1529339" y="4368940"/>
            <a:ext cx="7614661" cy="611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IT" sz="1400" dirty="0" err="1"/>
              <a:t>Events</a:t>
            </a:r>
            <a:r>
              <a:rPr lang="it-IT" sz="1400" dirty="0"/>
              <a:t> </a:t>
            </a:r>
            <a:r>
              <a:rPr lang="it" sz="1400" dirty="0"/>
              <a:t>(ERD in blue and ERS in red) are visible in all the grand averaged plots</a:t>
            </a:r>
            <a:r>
              <a:rPr lang="it-IT" sz="1400" dirty="0"/>
              <a:t> for </a:t>
            </a:r>
            <a:r>
              <a:rPr lang="it" sz="1400" dirty="0"/>
              <a:t>onset</a:t>
            </a:r>
            <a:endParaRPr sz="1400" dirty="0"/>
          </a:p>
        </p:txBody>
      </p:sp>
      <p:sp>
        <p:nvSpPr>
          <p:cNvPr id="5" name="Freccia a destra 1">
            <a:extLst>
              <a:ext uri="{FF2B5EF4-FFF2-40B4-BE49-F238E27FC236}">
                <a16:creationId xmlns:a16="http://schemas.microsoft.com/office/drawing/2014/main" xmlns="" id="{E62A4952-398B-488C-BC81-9C78DBF51920}"/>
              </a:ext>
            </a:extLst>
          </p:cNvPr>
          <p:cNvSpPr/>
          <p:nvPr/>
        </p:nvSpPr>
        <p:spPr>
          <a:xfrm>
            <a:off x="927195" y="4468177"/>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3" name="Shape 183"/>
          <p:cNvPicPr preferRelativeResize="0"/>
          <p:nvPr/>
        </p:nvPicPr>
        <p:blipFill>
          <a:blip r:embed="rId3">
            <a:alphaModFix/>
          </a:blip>
          <a:stretch>
            <a:fillRect/>
          </a:stretch>
        </p:blipFill>
        <p:spPr>
          <a:xfrm>
            <a:off x="1316417" y="1295497"/>
            <a:ext cx="6881285" cy="2925629"/>
          </a:xfrm>
          <a:prstGeom prst="rect">
            <a:avLst/>
          </a:prstGeom>
          <a:noFill/>
          <a:ln>
            <a:noFill/>
          </a:ln>
        </p:spPr>
      </p:pic>
      <p:sp>
        <p:nvSpPr>
          <p:cNvPr id="184" name="Shape 184"/>
          <p:cNvSpPr txBox="1"/>
          <p:nvPr/>
        </p:nvSpPr>
        <p:spPr>
          <a:xfrm>
            <a:off x="1390389" y="4427814"/>
            <a:ext cx="7753611" cy="574200"/>
          </a:xfrm>
          <a:prstGeom prst="rect">
            <a:avLst/>
          </a:prstGeom>
          <a:noFill/>
          <a:ln>
            <a:noFill/>
          </a:ln>
        </p:spPr>
        <p:txBody>
          <a:bodyPr spcFirstLastPara="1" wrap="square" lIns="91425" tIns="91425" rIns="91425" bIns="91425" anchor="t" anchorCtr="0">
            <a:noAutofit/>
          </a:bodyPr>
          <a:lstStyle/>
          <a:p>
            <a:pPr lvl="0"/>
            <a:r>
              <a:rPr lang="it-IT" sz="1400" dirty="0"/>
              <a:t>E</a:t>
            </a:r>
            <a:r>
              <a:rPr lang="it" sz="1400" dirty="0"/>
              <a:t>vents (ERD in blue and ERS in red) are visible in all the grand averaged</a:t>
            </a:r>
            <a:r>
              <a:rPr lang="it-IT" sz="1400" dirty="0"/>
              <a:t> for the offset</a:t>
            </a:r>
            <a:endParaRPr sz="1400" dirty="0"/>
          </a:p>
        </p:txBody>
      </p:sp>
      <p:sp>
        <p:nvSpPr>
          <p:cNvPr id="8" name="Shape 175">
            <a:extLst>
              <a:ext uri="{FF2B5EF4-FFF2-40B4-BE49-F238E27FC236}">
                <a16:creationId xmlns:a16="http://schemas.microsoft.com/office/drawing/2014/main" xmlns="" id="{755CC56E-1176-49E3-BD1F-CA801CCD6D22}"/>
              </a:ext>
            </a:extLst>
          </p:cNvPr>
          <p:cNvSpPr txBox="1">
            <a:spLocks/>
          </p:cNvSpPr>
          <p:nvPr/>
        </p:nvSpPr>
        <p:spPr>
          <a:xfrm>
            <a:off x="1304625" y="789357"/>
            <a:ext cx="6466800" cy="480000"/>
          </a:xfrm>
          <a:prstGeom prst="rect">
            <a:avLst/>
          </a:prstGeom>
        </p:spPr>
        <p:txBody>
          <a:bodyPr spcFirstLastPara="1" vert="horz" wrap="square" lIns="91425" tIns="91425" rIns="91425" bIns="91425" rtlCol="0" anchor="b" anchorCtr="0">
            <a:noAutofit/>
          </a:bodyPr>
          <a:lst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en-US" dirty="0"/>
              <a:t>Grand average over all three students - CAR (offset)</a:t>
            </a:r>
          </a:p>
        </p:txBody>
      </p:sp>
      <p:sp>
        <p:nvSpPr>
          <p:cNvPr id="5" name="Freccia a destra 1">
            <a:extLst>
              <a:ext uri="{FF2B5EF4-FFF2-40B4-BE49-F238E27FC236}">
                <a16:creationId xmlns:a16="http://schemas.microsoft.com/office/drawing/2014/main" xmlns="" id="{E62A4952-398B-488C-BC81-9C78DBF51920}"/>
              </a:ext>
            </a:extLst>
          </p:cNvPr>
          <p:cNvSpPr/>
          <p:nvPr/>
        </p:nvSpPr>
        <p:spPr>
          <a:xfrm>
            <a:off x="927342" y="4508301"/>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xfrm>
            <a:off x="1355909" y="117353"/>
            <a:ext cx="7788091"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Periodogram (Pwelch)</a:t>
            </a:r>
            <a:r>
              <a:rPr lang="it-IT" dirty="0"/>
              <a:t> CAR</a:t>
            </a:r>
            <a:r>
              <a:rPr lang="it" dirty="0"/>
              <a:t> offset/onset </a:t>
            </a:r>
            <a:r>
              <a:rPr lang="it-IT" dirty="0"/>
              <a:t>ak5</a:t>
            </a:r>
            <a:endParaRPr dirty="0"/>
          </a:p>
        </p:txBody>
      </p:sp>
      <p:sp>
        <p:nvSpPr>
          <p:cNvPr id="6" name="Shape 193"/>
          <p:cNvSpPr txBox="1"/>
          <p:nvPr/>
        </p:nvSpPr>
        <p:spPr>
          <a:xfrm>
            <a:off x="1355909" y="4243733"/>
            <a:ext cx="7861334" cy="922335"/>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400" dirty="0"/>
              <a:t>The periodogram</a:t>
            </a:r>
            <a:r>
              <a:rPr lang="it-IT" sz="1400" dirty="0"/>
              <a:t> </a:t>
            </a:r>
            <a:r>
              <a:rPr lang="it" sz="1400" dirty="0"/>
              <a:t>shows the PSD depending on the frequency. We only showed the region of interest until 50 Hz. The presence of two bumps in the alpha band can be seen in the most relevant channels when comparing baseline and MI</a:t>
            </a:r>
            <a:endParaRPr sz="1400" dirty="0"/>
          </a:p>
        </p:txBody>
      </p:sp>
      <p:sp>
        <p:nvSpPr>
          <p:cNvPr id="7" name="Freccia a destra 1">
            <a:extLst>
              <a:ext uri="{FF2B5EF4-FFF2-40B4-BE49-F238E27FC236}">
                <a16:creationId xmlns:a16="http://schemas.microsoft.com/office/drawing/2014/main" xmlns="" id="{E62A4952-398B-488C-BC81-9C78DBF51920}"/>
              </a:ext>
            </a:extLst>
          </p:cNvPr>
          <p:cNvSpPr/>
          <p:nvPr/>
        </p:nvSpPr>
        <p:spPr>
          <a:xfrm>
            <a:off x="892862" y="4498287"/>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9" name="Immagine 8" descr="Immagine che contiene mappa, testo&#10;&#10;Descrizione generata con affidabilità molto elevata">
            <a:extLst>
              <a:ext uri="{FF2B5EF4-FFF2-40B4-BE49-F238E27FC236}">
                <a16:creationId xmlns:a16="http://schemas.microsoft.com/office/drawing/2014/main" xmlns="" id="{B503DB5F-19CF-459F-9D61-824B5BDE7D4E}"/>
              </a:ext>
            </a:extLst>
          </p:cNvPr>
          <p:cNvPicPr>
            <a:picLocks noChangeAspect="1"/>
          </p:cNvPicPr>
          <p:nvPr/>
        </p:nvPicPr>
        <p:blipFill>
          <a:blip r:embed="rId3"/>
          <a:stretch>
            <a:fillRect/>
          </a:stretch>
        </p:blipFill>
        <p:spPr>
          <a:xfrm>
            <a:off x="164971" y="1443025"/>
            <a:ext cx="4407029" cy="2100275"/>
          </a:xfrm>
          <a:prstGeom prst="rect">
            <a:avLst/>
          </a:prstGeom>
        </p:spPr>
      </p:pic>
      <p:pic>
        <p:nvPicPr>
          <p:cNvPr id="11" name="Immagine 10" descr="Immagine che contiene mappa, testo&#10;&#10;Descrizione generata con affidabilità molto elevata">
            <a:extLst>
              <a:ext uri="{FF2B5EF4-FFF2-40B4-BE49-F238E27FC236}">
                <a16:creationId xmlns:a16="http://schemas.microsoft.com/office/drawing/2014/main" xmlns="" id="{B8762F37-6066-41BA-BF1A-57E64238F19C}"/>
              </a:ext>
            </a:extLst>
          </p:cNvPr>
          <p:cNvPicPr>
            <a:picLocks noChangeAspect="1"/>
          </p:cNvPicPr>
          <p:nvPr/>
        </p:nvPicPr>
        <p:blipFill>
          <a:blip r:embed="rId4"/>
          <a:stretch>
            <a:fillRect/>
          </a:stretch>
        </p:blipFill>
        <p:spPr>
          <a:xfrm>
            <a:off x="4645243" y="1443025"/>
            <a:ext cx="4407029" cy="210027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xfrm>
            <a:off x="1271849" y="429899"/>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alpha band - </a:t>
            </a:r>
            <a:r>
              <a:rPr lang="it-IT" dirty="0"/>
              <a:t>ak4</a:t>
            </a:r>
            <a:endParaRPr dirty="0"/>
          </a:p>
        </p:txBody>
      </p:sp>
      <p:sp>
        <p:nvSpPr>
          <p:cNvPr id="222" name="Shape 222"/>
          <p:cNvSpPr txBox="1"/>
          <p:nvPr/>
        </p:nvSpPr>
        <p:spPr>
          <a:xfrm>
            <a:off x="1760989" y="4043206"/>
            <a:ext cx="7043767" cy="849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sz="1400" dirty="0"/>
              <a:t>A decrease in the alpha band can be </a:t>
            </a:r>
            <a:r>
              <a:rPr lang="it-IT" sz="1400" dirty="0" err="1"/>
              <a:t>observed</a:t>
            </a:r>
            <a:r>
              <a:rPr lang="it" sz="1400" dirty="0"/>
              <a:t> after the onset alignment and during the motor imagery. Moreover, a considerable increase is visible after the MI termination, during the relax phase</a:t>
            </a:r>
            <a:endParaRPr sz="1400" dirty="0"/>
          </a:p>
        </p:txBody>
      </p:sp>
      <p:sp>
        <p:nvSpPr>
          <p:cNvPr id="6" name="Freccia a destra 1">
            <a:extLst>
              <a:ext uri="{FF2B5EF4-FFF2-40B4-BE49-F238E27FC236}">
                <a16:creationId xmlns:a16="http://schemas.microsoft.com/office/drawing/2014/main" xmlns="" id="{E62A4952-398B-488C-BC81-9C78DBF51920}"/>
              </a:ext>
            </a:extLst>
          </p:cNvPr>
          <p:cNvSpPr/>
          <p:nvPr/>
        </p:nvSpPr>
        <p:spPr>
          <a:xfrm>
            <a:off x="1297942" y="4364400"/>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2" name="Immagine 1"/>
          <p:cNvPicPr>
            <a:picLocks noChangeAspect="1"/>
          </p:cNvPicPr>
          <p:nvPr/>
        </p:nvPicPr>
        <p:blipFill rotWithShape="1">
          <a:blip r:embed="rId3">
            <a:extLst>
              <a:ext uri="{28A0092B-C50C-407E-A947-70E740481C1C}">
                <a14:useLocalDpi xmlns:a14="http://schemas.microsoft.com/office/drawing/2010/main" val="0"/>
              </a:ext>
            </a:extLst>
          </a:blip>
          <a:srcRect l="13969" r="10732" b="9861"/>
          <a:stretch/>
        </p:blipFill>
        <p:spPr>
          <a:xfrm>
            <a:off x="1408670" y="940046"/>
            <a:ext cx="3469477" cy="3114943"/>
          </a:xfrm>
          <a:prstGeom prst="rect">
            <a:avLst/>
          </a:prstGeom>
        </p:spPr>
      </p:pic>
      <p:pic>
        <p:nvPicPr>
          <p:cNvPr id="3" name="Immagine 2"/>
          <p:cNvPicPr>
            <a:picLocks noChangeAspect="1"/>
          </p:cNvPicPr>
          <p:nvPr/>
        </p:nvPicPr>
        <p:blipFill rotWithShape="1">
          <a:blip r:embed="rId4">
            <a:extLst>
              <a:ext uri="{28A0092B-C50C-407E-A947-70E740481C1C}">
                <a14:useLocalDpi xmlns:a14="http://schemas.microsoft.com/office/drawing/2010/main" val="0"/>
              </a:ext>
            </a:extLst>
          </a:blip>
          <a:srcRect l="13625" r="9918" b="10497"/>
          <a:stretch/>
        </p:blipFill>
        <p:spPr>
          <a:xfrm>
            <a:off x="5151880" y="902976"/>
            <a:ext cx="3591743" cy="315343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txBox="1">
            <a:spLocks noGrp="1"/>
          </p:cNvSpPr>
          <p:nvPr>
            <p:ph type="title"/>
          </p:nvPr>
        </p:nvSpPr>
        <p:spPr>
          <a:xfrm>
            <a:off x="1187850" y="466890"/>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beta band - </a:t>
            </a:r>
            <a:r>
              <a:rPr lang="it-IT" dirty="0"/>
              <a:t>ak4</a:t>
            </a:r>
            <a:endParaRPr dirty="0"/>
          </a:p>
        </p:txBody>
      </p:sp>
      <p:sp>
        <p:nvSpPr>
          <p:cNvPr id="244" name="Shape 244"/>
          <p:cNvSpPr txBox="1"/>
          <p:nvPr/>
        </p:nvSpPr>
        <p:spPr>
          <a:xfrm>
            <a:off x="1741118" y="4444375"/>
            <a:ext cx="7022398" cy="636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400" dirty="0"/>
              <a:t>The presence of the beta rebound is evident after the MI termination while lower power is visible during the MI initiation </a:t>
            </a:r>
            <a:endParaRPr sz="1400" dirty="0"/>
          </a:p>
        </p:txBody>
      </p:sp>
      <p:sp>
        <p:nvSpPr>
          <p:cNvPr id="6" name="Freccia a destra 1">
            <a:extLst>
              <a:ext uri="{FF2B5EF4-FFF2-40B4-BE49-F238E27FC236}">
                <a16:creationId xmlns:a16="http://schemas.microsoft.com/office/drawing/2014/main" xmlns="" id="{E62A4952-398B-488C-BC81-9C78DBF51920}"/>
              </a:ext>
            </a:extLst>
          </p:cNvPr>
          <p:cNvSpPr/>
          <p:nvPr/>
        </p:nvSpPr>
        <p:spPr>
          <a:xfrm>
            <a:off x="1210779" y="4659368"/>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2" name="Immagine 1"/>
          <p:cNvPicPr>
            <a:picLocks noChangeAspect="1"/>
          </p:cNvPicPr>
          <p:nvPr/>
        </p:nvPicPr>
        <p:blipFill rotWithShape="1">
          <a:blip r:embed="rId3">
            <a:extLst>
              <a:ext uri="{28A0092B-C50C-407E-A947-70E740481C1C}">
                <a14:useLocalDpi xmlns:a14="http://schemas.microsoft.com/office/drawing/2010/main" val="0"/>
              </a:ext>
            </a:extLst>
          </a:blip>
          <a:srcRect l="15050" r="10346" b="8980"/>
          <a:stretch/>
        </p:blipFill>
        <p:spPr>
          <a:xfrm>
            <a:off x="1096738" y="1032188"/>
            <a:ext cx="3696160" cy="3382089"/>
          </a:xfrm>
          <a:prstGeom prst="rect">
            <a:avLst/>
          </a:prstGeom>
        </p:spPr>
      </p:pic>
      <p:pic>
        <p:nvPicPr>
          <p:cNvPr id="3" name="Immagine 2"/>
          <p:cNvPicPr>
            <a:picLocks noChangeAspect="1"/>
          </p:cNvPicPr>
          <p:nvPr/>
        </p:nvPicPr>
        <p:blipFill rotWithShape="1">
          <a:blip r:embed="rId4">
            <a:extLst>
              <a:ext uri="{28A0092B-C50C-407E-A947-70E740481C1C}">
                <a14:useLocalDpi xmlns:a14="http://schemas.microsoft.com/office/drawing/2010/main" val="0"/>
              </a:ext>
            </a:extLst>
          </a:blip>
          <a:srcRect l="13380" r="9931" b="8724"/>
          <a:stretch/>
        </p:blipFill>
        <p:spPr>
          <a:xfrm>
            <a:off x="4905632" y="1002089"/>
            <a:ext cx="3857884" cy="344378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FE1EE136-465A-4739-B3E7-CABC5872F9EE}"/>
              </a:ext>
            </a:extLst>
          </p:cNvPr>
          <p:cNvSpPr>
            <a:spLocks noGrp="1"/>
          </p:cNvSpPr>
          <p:nvPr>
            <p:ph type="title"/>
          </p:nvPr>
        </p:nvSpPr>
        <p:spPr>
          <a:xfrm>
            <a:off x="1350336" y="2105246"/>
            <a:ext cx="7299390" cy="2043634"/>
          </a:xfrm>
        </p:spPr>
        <p:txBody>
          <a:bodyPr/>
          <a:lstStyle/>
          <a:p>
            <a:r>
              <a:rPr lang="it-IT" b="1" dirty="0"/>
              <a:t>Pattern </a:t>
            </a:r>
            <a:r>
              <a:rPr lang="it-IT" b="1" dirty="0" err="1"/>
              <a:t>Classification</a:t>
            </a:r>
            <a:r>
              <a:rPr lang="it" b="1" dirty="0"/>
              <a:t> - </a:t>
            </a:r>
            <a:r>
              <a:rPr lang="it-IT" b="1" dirty="0" err="1"/>
              <a:t>Methods</a:t>
            </a:r>
            <a:endParaRPr lang="it-IT" dirty="0"/>
          </a:p>
        </p:txBody>
      </p:sp>
    </p:spTree>
    <p:extLst>
      <p:ext uri="{BB962C8B-B14F-4D97-AF65-F5344CB8AC3E}">
        <p14:creationId xmlns:p14="http://schemas.microsoft.com/office/powerpoint/2010/main" val="40042745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1230117" y="50132"/>
            <a:ext cx="7362008"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Structuring</a:t>
            </a:r>
            <a:r>
              <a:rPr lang="it-IT" dirty="0"/>
              <a:t> the data </a:t>
            </a:r>
            <a:endParaRPr dirty="0"/>
          </a:p>
        </p:txBody>
      </p:sp>
      <p:sp>
        <p:nvSpPr>
          <p:cNvPr id="257" name="Shape 257"/>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58" name="Shape 258"/>
          <p:cNvSpPr txBox="1"/>
          <p:nvPr/>
        </p:nvSpPr>
        <p:spPr>
          <a:xfrm>
            <a:off x="929825" y="1071075"/>
            <a:ext cx="7662300" cy="36486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Arial"/>
              <a:buChar char="●"/>
            </a:pPr>
            <a:r>
              <a:rPr lang="it" dirty="0"/>
              <a:t>4 runs (4 </a:t>
            </a:r>
            <a:r>
              <a:rPr lang="it" dirty="0">
                <a:solidFill>
                  <a:schemeClr val="dk1"/>
                </a:solidFill>
              </a:rPr>
              <a:t>∙ 30 = </a:t>
            </a:r>
            <a:r>
              <a:rPr lang="it" b="1" dirty="0">
                <a:solidFill>
                  <a:schemeClr val="dk1"/>
                </a:solidFill>
              </a:rPr>
              <a:t>120 trials</a:t>
            </a:r>
            <a:r>
              <a:rPr lang="it" dirty="0">
                <a:solidFill>
                  <a:schemeClr val="dk1"/>
                </a:solidFill>
              </a:rPr>
              <a:t>)</a:t>
            </a:r>
            <a:r>
              <a:rPr lang="it" dirty="0"/>
              <a:t> per subject</a:t>
            </a:r>
          </a:p>
          <a:p>
            <a:pPr marL="457200" marR="0" lvl="0" indent="-317500" algn="l" rtl="0">
              <a:lnSpc>
                <a:spcPct val="100000"/>
              </a:lnSpc>
              <a:spcBef>
                <a:spcPts val="0"/>
              </a:spcBef>
              <a:spcAft>
                <a:spcPts val="0"/>
              </a:spcAft>
              <a:buClr>
                <a:srgbClr val="000000"/>
              </a:buClr>
              <a:buSzPts val="1400"/>
              <a:buFont typeface="Arial"/>
              <a:buChar char="●"/>
            </a:pPr>
            <a:endParaRPr dirty="0"/>
          </a:p>
          <a:p>
            <a:pPr marL="457200" marR="0" lvl="0" indent="-317500" algn="l" rtl="0">
              <a:lnSpc>
                <a:spcPct val="100000"/>
              </a:lnSpc>
              <a:spcBef>
                <a:spcPts val="0"/>
              </a:spcBef>
              <a:spcAft>
                <a:spcPts val="0"/>
              </a:spcAft>
              <a:buSzPts val="1400"/>
              <a:buChar char="●"/>
            </a:pPr>
            <a:r>
              <a:rPr lang="it" dirty="0"/>
              <a:t>Spatial filtering: CAR. Temporal filtering: /</a:t>
            </a:r>
          </a:p>
          <a:p>
            <a:pPr marL="457200" marR="0" lvl="0" indent="-317500" algn="l" rtl="0">
              <a:lnSpc>
                <a:spcPct val="100000"/>
              </a:lnSpc>
              <a:spcBef>
                <a:spcPts val="0"/>
              </a:spcBef>
              <a:spcAft>
                <a:spcPts val="0"/>
              </a:spcAft>
              <a:buSzPts val="1400"/>
              <a:buChar char="●"/>
            </a:pPr>
            <a:endParaRPr dirty="0"/>
          </a:p>
          <a:p>
            <a:pPr marL="457200" marR="0" lvl="0" indent="-317500" algn="l" rtl="0">
              <a:lnSpc>
                <a:spcPct val="100000"/>
              </a:lnSpc>
              <a:spcBef>
                <a:spcPts val="0"/>
              </a:spcBef>
              <a:spcAft>
                <a:spcPts val="0"/>
              </a:spcAft>
              <a:buSzPts val="1400"/>
              <a:buChar char="●"/>
            </a:pPr>
            <a:r>
              <a:rPr lang="it-IT" dirty="0" err="1"/>
              <a:t>Spectrogram</a:t>
            </a:r>
            <a:r>
              <a:rPr lang="it-IT" dirty="0"/>
              <a:t> </a:t>
            </a:r>
            <a:r>
              <a:rPr lang="it" dirty="0"/>
              <a:t>on the whole signal (for each run)</a:t>
            </a:r>
            <a:endParaRPr dirty="0"/>
          </a:p>
          <a:p>
            <a:pPr marL="914400" marR="0" lvl="1" indent="-317500" algn="l" rtl="0">
              <a:lnSpc>
                <a:spcPct val="100000"/>
              </a:lnSpc>
              <a:spcBef>
                <a:spcPts val="0"/>
              </a:spcBef>
              <a:spcAft>
                <a:spcPts val="0"/>
              </a:spcAft>
              <a:buSzPts val="1400"/>
              <a:buChar char="○"/>
            </a:pPr>
            <a:r>
              <a:rPr lang="it" dirty="0"/>
              <a:t>[4:2:40] Hz (19 intervals)</a:t>
            </a:r>
            <a:endParaRPr dirty="0"/>
          </a:p>
          <a:p>
            <a:pPr marL="914400" marR="0" lvl="1" indent="-317500" algn="l" rtl="0">
              <a:lnSpc>
                <a:spcPct val="100000"/>
              </a:lnSpc>
              <a:spcBef>
                <a:spcPts val="0"/>
              </a:spcBef>
              <a:spcAft>
                <a:spcPts val="0"/>
              </a:spcAft>
              <a:buSzPts val="1400"/>
              <a:buChar char="○"/>
            </a:pPr>
            <a:r>
              <a:rPr lang="it" dirty="0"/>
              <a:t>16 channels</a:t>
            </a:r>
          </a:p>
          <a:p>
            <a:pPr marL="914400" marR="0" lvl="1" indent="-317500" algn="l" rtl="0">
              <a:lnSpc>
                <a:spcPct val="100000"/>
              </a:lnSpc>
              <a:spcBef>
                <a:spcPts val="0"/>
              </a:spcBef>
              <a:spcAft>
                <a:spcPts val="0"/>
              </a:spcAft>
              <a:buSzPts val="1400"/>
              <a:buChar char="○"/>
            </a:pPr>
            <a:endParaRPr dirty="0"/>
          </a:p>
          <a:p>
            <a:pPr marL="457200" marR="0" lvl="0" indent="-317500" algn="l" rtl="0">
              <a:lnSpc>
                <a:spcPct val="100000"/>
              </a:lnSpc>
              <a:spcBef>
                <a:spcPts val="0"/>
              </a:spcBef>
              <a:spcAft>
                <a:spcPts val="0"/>
              </a:spcAft>
              <a:buSzPts val="1400"/>
              <a:buChar char="●"/>
            </a:pPr>
            <a:r>
              <a:rPr lang="it" dirty="0"/>
              <a:t>Divi</a:t>
            </a:r>
            <a:r>
              <a:rPr lang="it-IT" dirty="0" err="1"/>
              <a:t>sion</a:t>
            </a:r>
            <a:r>
              <a:rPr lang="it-IT" dirty="0"/>
              <a:t> of </a:t>
            </a:r>
            <a:r>
              <a:rPr lang="it" dirty="0"/>
              <a:t>the signal into </a:t>
            </a:r>
            <a:r>
              <a:rPr lang="it" b="1" dirty="0"/>
              <a:t>1 second-long windows</a:t>
            </a:r>
            <a:r>
              <a:rPr lang="it" dirty="0"/>
              <a:t> with a shift of 0.0625 s</a:t>
            </a:r>
          </a:p>
          <a:p>
            <a:pPr marL="457200" marR="0" lvl="0" indent="-317500" algn="l" rtl="0">
              <a:lnSpc>
                <a:spcPct val="100000"/>
              </a:lnSpc>
              <a:spcBef>
                <a:spcPts val="0"/>
              </a:spcBef>
              <a:spcAft>
                <a:spcPts val="0"/>
              </a:spcAft>
              <a:buSzPts val="1400"/>
              <a:buChar char="●"/>
            </a:pPr>
            <a:endParaRPr dirty="0"/>
          </a:p>
        </p:txBody>
      </p:sp>
      <p:sp>
        <p:nvSpPr>
          <p:cNvPr id="259" name="Shape 259"/>
          <p:cNvSpPr txBox="1"/>
          <p:nvPr/>
        </p:nvSpPr>
        <p:spPr>
          <a:xfrm>
            <a:off x="4572000" y="2552142"/>
            <a:ext cx="3642175" cy="282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dirty="0"/>
              <a:t>=&gt; </a:t>
            </a:r>
            <a:r>
              <a:rPr lang="it" b="1" dirty="0"/>
              <a:t>304 different features (PSD)</a:t>
            </a:r>
            <a:endParaRPr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1230117" y="50132"/>
            <a:ext cx="7362008"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Structuring</a:t>
            </a:r>
            <a:r>
              <a:rPr lang="it-IT" dirty="0"/>
              <a:t> the data (2) </a:t>
            </a:r>
            <a:endParaRPr dirty="0"/>
          </a:p>
        </p:txBody>
      </p:sp>
      <p:sp>
        <p:nvSpPr>
          <p:cNvPr id="257" name="Shape 257"/>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58" name="Shape 258"/>
          <p:cNvSpPr txBox="1"/>
          <p:nvPr/>
        </p:nvSpPr>
        <p:spPr>
          <a:xfrm>
            <a:off x="929825" y="1071075"/>
            <a:ext cx="7662300" cy="36486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Clr>
                <a:schemeClr val="dk1"/>
              </a:buClr>
              <a:buSzPts val="1400"/>
              <a:buChar char="●"/>
            </a:pPr>
            <a:r>
              <a:rPr lang="it" dirty="0">
                <a:solidFill>
                  <a:schemeClr val="dk1"/>
                </a:solidFill>
              </a:rPr>
              <a:t>Epoching on :</a:t>
            </a:r>
            <a:endParaRPr dirty="0">
              <a:solidFill>
                <a:schemeClr val="dk1"/>
              </a:solidFill>
            </a:endParaRPr>
          </a:p>
          <a:p>
            <a:pPr marL="914400" lvl="1" indent="-317500">
              <a:buClr>
                <a:schemeClr val="dk1"/>
              </a:buClr>
              <a:buSzPts val="1400"/>
              <a:buChar char="○"/>
            </a:pPr>
            <a:r>
              <a:rPr lang="it" dirty="0">
                <a:solidFill>
                  <a:schemeClr val="dk1"/>
                </a:solidFill>
              </a:rPr>
              <a:t>Motor Imagery Initiation - Event ID 555 [ -2,0 ] </a:t>
            </a:r>
            <a:r>
              <a:rPr lang="it-IT" dirty="0">
                <a:solidFill>
                  <a:schemeClr val="dk1"/>
                </a:solidFill>
              </a:rPr>
              <a:t>s</a:t>
            </a:r>
            <a:r>
              <a:rPr lang="it" dirty="0">
                <a:solidFill>
                  <a:schemeClr val="dk1"/>
                </a:solidFill>
              </a:rPr>
              <a:t> </a:t>
            </a:r>
          </a:p>
          <a:p>
            <a:pPr marL="914400" lvl="1" indent="-317500">
              <a:buClr>
                <a:schemeClr val="dk1"/>
              </a:buClr>
              <a:buSzPts val="1400"/>
              <a:buChar char="○"/>
            </a:pPr>
            <a:r>
              <a:rPr lang="it" dirty="0">
                <a:solidFill>
                  <a:schemeClr val="dk1"/>
                </a:solidFill>
              </a:rPr>
              <a:t>Motor Imagery Termination - Event ID 555 [ 0.5,2.5 ] </a:t>
            </a:r>
            <a:r>
              <a:rPr lang="it-IT" dirty="0">
                <a:solidFill>
                  <a:schemeClr val="dk1"/>
                </a:solidFill>
              </a:rPr>
              <a:t>s</a:t>
            </a:r>
          </a:p>
          <a:p>
            <a:pPr marL="914400" lvl="1" indent="-317500">
              <a:buClr>
                <a:schemeClr val="dk1"/>
              </a:buClr>
              <a:buSzPts val="1400"/>
              <a:buChar char="○"/>
            </a:pPr>
            <a:endParaRPr dirty="0">
              <a:solidFill>
                <a:schemeClr val="dk1"/>
              </a:solidFill>
            </a:endParaRPr>
          </a:p>
          <a:p>
            <a:pPr marL="742950" lvl="0" indent="-285750" rtl="0">
              <a:spcBef>
                <a:spcPts val="0"/>
              </a:spcBef>
              <a:spcAft>
                <a:spcPts val="0"/>
              </a:spcAft>
              <a:buFont typeface="Symbol" panose="05050102010706020507" pitchFamily="18" charset="2"/>
              <a:buChar char="Þ"/>
            </a:pPr>
            <a:r>
              <a:rPr lang="it" dirty="0">
                <a:solidFill>
                  <a:schemeClr val="dk1"/>
                </a:solidFill>
              </a:rPr>
              <a:t>We obtained 17 windows for each trial for each type of event (i.e. 17 ∙ 2 = 34)</a:t>
            </a:r>
          </a:p>
          <a:p>
            <a:pPr marL="457200" lvl="0" rtl="0">
              <a:spcBef>
                <a:spcPts val="0"/>
              </a:spcBef>
              <a:spcAft>
                <a:spcPts val="0"/>
              </a:spcAft>
            </a:pPr>
            <a:endParaRPr dirty="0">
              <a:solidFill>
                <a:schemeClr val="dk1"/>
              </a:solidFill>
            </a:endParaRPr>
          </a:p>
          <a:p>
            <a:pPr marL="457200" lvl="0" indent="-317500" rtl="0">
              <a:spcBef>
                <a:spcPts val="0"/>
              </a:spcBef>
              <a:spcAft>
                <a:spcPts val="0"/>
              </a:spcAft>
              <a:buClr>
                <a:schemeClr val="dk1"/>
              </a:buClr>
              <a:buSzPts val="1400"/>
              <a:buChar char="●"/>
            </a:pPr>
            <a:r>
              <a:rPr lang="it-IT" dirty="0" err="1">
                <a:solidFill>
                  <a:schemeClr val="dk1"/>
                </a:solidFill>
              </a:rPr>
              <a:t>Concatenation</a:t>
            </a:r>
            <a:r>
              <a:rPr lang="it-IT" dirty="0">
                <a:solidFill>
                  <a:schemeClr val="dk1"/>
                </a:solidFill>
              </a:rPr>
              <a:t> of the </a:t>
            </a:r>
            <a:r>
              <a:rPr lang="it-IT" dirty="0" err="1">
                <a:solidFill>
                  <a:schemeClr val="dk1"/>
                </a:solidFill>
              </a:rPr>
              <a:t>runs</a:t>
            </a:r>
            <a:endParaRPr dirty="0">
              <a:solidFill>
                <a:schemeClr val="dk1"/>
              </a:solidFill>
            </a:endParaRPr>
          </a:p>
          <a:p>
            <a:pPr marL="0" lvl="0" indent="0" rtl="0">
              <a:spcBef>
                <a:spcPts val="0"/>
              </a:spcBef>
              <a:spcAft>
                <a:spcPts val="0"/>
              </a:spcAft>
              <a:buNone/>
            </a:pPr>
            <a:r>
              <a:rPr lang="it" dirty="0">
                <a:solidFill>
                  <a:schemeClr val="dk1"/>
                </a:solidFill>
              </a:rPr>
              <a:t>	=&gt; 120 ∙ 34 = </a:t>
            </a:r>
            <a:r>
              <a:rPr lang="it" dirty="0">
                <a:solidFill>
                  <a:schemeClr val="dk1"/>
                </a:solidFill>
                <a:latin typeface="Calibri"/>
                <a:ea typeface="Calibri"/>
                <a:cs typeface="Calibri"/>
                <a:sym typeface="Calibri"/>
              </a:rPr>
              <a:t> </a:t>
            </a:r>
            <a:r>
              <a:rPr lang="it" b="1" dirty="0">
                <a:solidFill>
                  <a:schemeClr val="dk1"/>
                </a:solidFill>
              </a:rPr>
              <a:t>4080 samples with 304 features</a:t>
            </a:r>
            <a:endParaRPr b="1" dirty="0">
              <a:solidFill>
                <a:schemeClr val="dk1"/>
              </a:solidFill>
            </a:endParaRPr>
          </a:p>
          <a:p>
            <a:pPr marL="0" lvl="0" indent="0" rtl="0">
              <a:spcBef>
                <a:spcPts val="0"/>
              </a:spcBef>
              <a:spcAft>
                <a:spcPts val="0"/>
              </a:spcAft>
              <a:buNone/>
            </a:pPr>
            <a:endParaRPr dirty="0">
              <a:solidFill>
                <a:schemeClr val="dk1"/>
              </a:solidFill>
            </a:endParaRPr>
          </a:p>
          <a:p>
            <a:pPr marL="457200" marR="0" lvl="0" indent="-317500" algn="l" rtl="0">
              <a:lnSpc>
                <a:spcPct val="100000"/>
              </a:lnSpc>
              <a:spcBef>
                <a:spcPts val="0"/>
              </a:spcBef>
              <a:spcAft>
                <a:spcPts val="0"/>
              </a:spcAft>
              <a:buSzPts val="1400"/>
              <a:buChar char="●"/>
            </a:pPr>
            <a:r>
              <a:rPr lang="it" dirty="0"/>
              <a:t>Classifier had to distinguish between two classes: ERD (MI initation) and ERS (MI Termination)</a:t>
            </a:r>
            <a:endParaRPr dirty="0"/>
          </a:p>
        </p:txBody>
      </p:sp>
      <p:sp>
        <p:nvSpPr>
          <p:cNvPr id="2" name="CasellaDiTesto 1">
            <a:extLst>
              <a:ext uri="{FF2B5EF4-FFF2-40B4-BE49-F238E27FC236}">
                <a16:creationId xmlns:a16="http://schemas.microsoft.com/office/drawing/2014/main" xmlns="" id="{CC2B8B6E-425B-43A4-AE67-BFA563296D69}"/>
              </a:ext>
            </a:extLst>
          </p:cNvPr>
          <p:cNvSpPr txBox="1"/>
          <p:nvPr/>
        </p:nvSpPr>
        <p:spPr>
          <a:xfrm>
            <a:off x="7124706" y="1329069"/>
            <a:ext cx="1616274" cy="677108"/>
          </a:xfrm>
          <a:prstGeom prst="rect">
            <a:avLst/>
          </a:prstGeom>
          <a:noFill/>
        </p:spPr>
        <p:txBody>
          <a:bodyPr wrap="square" rtlCol="0">
            <a:spAutoFit/>
          </a:bodyPr>
          <a:lstStyle/>
          <a:p>
            <a:r>
              <a:rPr lang="en-US" sz="1000" dirty="0">
                <a:solidFill>
                  <a:schemeClr val="dk1"/>
                </a:solidFill>
              </a:rPr>
              <a:t>(Manually (re)assigned label 400)</a:t>
            </a:r>
            <a:endParaRPr lang="it" sz="1000" dirty="0">
              <a:solidFill>
                <a:schemeClr val="dk1"/>
              </a:solidFill>
            </a:endParaRPr>
          </a:p>
          <a:p>
            <a:endParaRPr lang="it-IT" dirty="0"/>
          </a:p>
        </p:txBody>
      </p:sp>
    </p:spTree>
    <p:extLst>
      <p:ext uri="{BB962C8B-B14F-4D97-AF65-F5344CB8AC3E}">
        <p14:creationId xmlns:p14="http://schemas.microsoft.com/office/powerpoint/2010/main" val="364497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1230117" y="0"/>
            <a:ext cx="6683765"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Cross-</a:t>
            </a:r>
            <a:r>
              <a:rPr lang="it-IT" dirty="0" err="1"/>
              <a:t>validation</a:t>
            </a:r>
            <a:r>
              <a:rPr lang="it-IT" dirty="0"/>
              <a:t> and feature </a:t>
            </a:r>
            <a:r>
              <a:rPr lang="it-IT" dirty="0" err="1"/>
              <a:t>selection</a:t>
            </a:r>
            <a:endParaRPr dirty="0"/>
          </a:p>
        </p:txBody>
      </p:sp>
      <p:sp>
        <p:nvSpPr>
          <p:cNvPr id="265" name="Shape 265"/>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66" name="Shape 266"/>
          <p:cNvSpPr txBox="1"/>
          <p:nvPr/>
        </p:nvSpPr>
        <p:spPr>
          <a:xfrm>
            <a:off x="929825" y="1071075"/>
            <a:ext cx="7662300" cy="30015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SzPts val="1400"/>
              <a:buChar char="●"/>
            </a:pPr>
            <a:r>
              <a:rPr lang="it" dirty="0"/>
              <a:t>Divided into 75% training </a:t>
            </a:r>
            <a:r>
              <a:rPr lang="it-IT" dirty="0"/>
              <a:t>set</a:t>
            </a:r>
            <a:r>
              <a:rPr lang="it" dirty="0"/>
              <a:t> - 25% test </a:t>
            </a:r>
            <a:r>
              <a:rPr lang="it-IT" dirty="0"/>
              <a:t>set</a:t>
            </a:r>
            <a:endParaRPr lang="it" dirty="0"/>
          </a:p>
          <a:p>
            <a:pPr marL="457200" lvl="0" indent="-317500" rtl="0">
              <a:spcBef>
                <a:spcPts val="0"/>
              </a:spcBef>
              <a:spcAft>
                <a:spcPts val="0"/>
              </a:spcAft>
              <a:buSzPts val="1400"/>
              <a:buChar char="●"/>
            </a:pPr>
            <a:endParaRPr dirty="0"/>
          </a:p>
          <a:p>
            <a:pPr marL="457200" lvl="0" indent="-317500" rtl="0">
              <a:spcBef>
                <a:spcPts val="0"/>
              </a:spcBef>
              <a:spcAft>
                <a:spcPts val="0"/>
              </a:spcAft>
              <a:buSzPts val="1400"/>
              <a:buChar char="●"/>
            </a:pPr>
            <a:r>
              <a:rPr lang="it" dirty="0"/>
              <a:t>10-</a:t>
            </a:r>
            <a:r>
              <a:rPr lang="it-IT" dirty="0" err="1"/>
              <a:t>fold</a:t>
            </a:r>
            <a:r>
              <a:rPr lang="it-IT" dirty="0"/>
              <a:t> </a:t>
            </a:r>
            <a:r>
              <a:rPr lang="it" dirty="0"/>
              <a:t>CV on training but with temporal-</a:t>
            </a:r>
            <a:r>
              <a:rPr lang="it-IT" dirty="0" err="1"/>
              <a:t>based</a:t>
            </a:r>
            <a:r>
              <a:rPr lang="it-IT" dirty="0"/>
              <a:t> </a:t>
            </a:r>
            <a:r>
              <a:rPr lang="it" dirty="0"/>
              <a:t>partition (</a:t>
            </a:r>
            <a:r>
              <a:rPr lang="it-IT" dirty="0" err="1"/>
              <a:t>ordered</a:t>
            </a:r>
            <a:r>
              <a:rPr lang="it-IT" dirty="0"/>
              <a:t> trials)</a:t>
            </a:r>
            <a:endParaRPr dirty="0"/>
          </a:p>
          <a:p>
            <a:pPr marL="914400" lvl="1" indent="-317500" rtl="0">
              <a:spcBef>
                <a:spcPts val="0"/>
              </a:spcBef>
              <a:spcAft>
                <a:spcPts val="0"/>
              </a:spcAft>
              <a:buSzPts val="1400"/>
              <a:buChar char="○"/>
            </a:pPr>
            <a:r>
              <a:rPr lang="it" dirty="0"/>
              <a:t>Normalization with </a:t>
            </a:r>
            <a:r>
              <a:rPr lang="it" dirty="0">
                <a:latin typeface="Courier New" panose="02070309020205020404" pitchFamily="49" charset="0"/>
                <a:cs typeface="Courier New" panose="02070309020205020404" pitchFamily="49" charset="0"/>
              </a:rPr>
              <a:t>zscore</a:t>
            </a:r>
          </a:p>
          <a:p>
            <a:pPr marL="914400" lvl="1" indent="-317500" rtl="0">
              <a:spcBef>
                <a:spcPts val="0"/>
              </a:spcBef>
              <a:spcAft>
                <a:spcPts val="0"/>
              </a:spcAft>
              <a:buSzPts val="1400"/>
              <a:buChar char="○"/>
            </a:pPr>
            <a:endParaRPr dirty="0"/>
          </a:p>
          <a:p>
            <a:pPr marL="457200" lvl="0" indent="-317500" rtl="0">
              <a:spcBef>
                <a:spcPts val="0"/>
              </a:spcBef>
              <a:spcAft>
                <a:spcPts val="0"/>
              </a:spcAft>
              <a:buSzPts val="1400"/>
              <a:buChar char="●"/>
            </a:pPr>
            <a:r>
              <a:rPr lang="it" dirty="0"/>
              <a:t>Hyperparameters:</a:t>
            </a:r>
            <a:endParaRPr dirty="0"/>
          </a:p>
          <a:p>
            <a:pPr marL="914400" lvl="1" indent="-317500" rtl="0">
              <a:spcBef>
                <a:spcPts val="0"/>
              </a:spcBef>
              <a:spcAft>
                <a:spcPts val="0"/>
              </a:spcAft>
              <a:buSzPts val="1400"/>
              <a:buChar char="○"/>
            </a:pPr>
            <a:r>
              <a:rPr lang="it" dirty="0"/>
              <a:t>Type of classifier (linear, diaglinear, diagquadratic)</a:t>
            </a:r>
            <a:endParaRPr dirty="0"/>
          </a:p>
          <a:p>
            <a:pPr marL="914400" lvl="1" indent="-317500" rtl="0">
              <a:spcBef>
                <a:spcPts val="0"/>
              </a:spcBef>
              <a:spcAft>
                <a:spcPts val="0"/>
              </a:spcAft>
              <a:buSzPts val="1400"/>
              <a:buChar char="○"/>
            </a:pPr>
            <a:r>
              <a:rPr lang="it" dirty="0"/>
              <a:t>Number of features</a:t>
            </a:r>
          </a:p>
          <a:p>
            <a:pPr marL="596900" lvl="1" rtl="0">
              <a:spcBef>
                <a:spcPts val="0"/>
              </a:spcBef>
              <a:spcAft>
                <a:spcPts val="0"/>
              </a:spcAft>
              <a:buSzPts val="1400"/>
            </a:pPr>
            <a:endParaRPr lang="it" dirty="0"/>
          </a:p>
          <a:p>
            <a:pPr marL="596900" lvl="1" rtl="0">
              <a:spcBef>
                <a:spcPts val="0"/>
              </a:spcBef>
              <a:spcAft>
                <a:spcPts val="0"/>
              </a:spcAft>
              <a:buSzPts val="1400"/>
            </a:pPr>
            <a:endParaRPr lang="it-IT" dirty="0"/>
          </a:p>
        </p:txBody>
      </p:sp>
      <p:sp>
        <p:nvSpPr>
          <p:cNvPr id="2" name="CasellaDiTesto 1">
            <a:extLst>
              <a:ext uri="{FF2B5EF4-FFF2-40B4-BE49-F238E27FC236}">
                <a16:creationId xmlns:a16="http://schemas.microsoft.com/office/drawing/2014/main" xmlns="" id="{E269D454-E55F-42B2-862F-BDE69AB7AFE4}"/>
              </a:ext>
            </a:extLst>
          </p:cNvPr>
          <p:cNvSpPr txBox="1"/>
          <p:nvPr/>
        </p:nvSpPr>
        <p:spPr>
          <a:xfrm>
            <a:off x="1230117" y="3753293"/>
            <a:ext cx="7362008" cy="923330"/>
          </a:xfrm>
          <a:prstGeom prst="rect">
            <a:avLst/>
          </a:prstGeom>
          <a:noFill/>
        </p:spPr>
        <p:txBody>
          <a:bodyPr wrap="square" rtlCol="0">
            <a:spAutoFit/>
          </a:bodyPr>
          <a:lstStyle/>
          <a:p>
            <a:r>
              <a:rPr lang="en-US" dirty="0"/>
              <a:t>=&gt; Feature selection with Fisher score</a:t>
            </a:r>
          </a:p>
          <a:p>
            <a:r>
              <a:rPr lang="en-US" dirty="0"/>
              <a:t>=&gt; Selection of the hyperparameters based on class error (of course on validation fold!) averaged over folds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1230117" y="46462"/>
            <a:ext cx="6683765"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Evaluation of the </a:t>
            </a:r>
            <a:r>
              <a:rPr lang="it-IT" dirty="0" err="1"/>
              <a:t>capability</a:t>
            </a:r>
            <a:endParaRPr dirty="0"/>
          </a:p>
        </p:txBody>
      </p:sp>
      <p:sp>
        <p:nvSpPr>
          <p:cNvPr id="272" name="Shape 272"/>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sp>
        <p:nvSpPr>
          <p:cNvPr id="273" name="Shape 273"/>
          <p:cNvSpPr txBox="1"/>
          <p:nvPr/>
        </p:nvSpPr>
        <p:spPr>
          <a:xfrm>
            <a:off x="972357" y="1241198"/>
            <a:ext cx="7662300" cy="3001500"/>
          </a:xfrm>
          <a:prstGeom prst="rect">
            <a:avLst/>
          </a:prstGeom>
          <a:noFill/>
          <a:ln>
            <a:noFill/>
          </a:ln>
        </p:spPr>
        <p:txBody>
          <a:bodyPr spcFirstLastPara="1" wrap="square" lIns="91425" tIns="91425" rIns="91425" bIns="91425" anchor="t" anchorCtr="0">
            <a:noAutofit/>
          </a:bodyPr>
          <a:lstStyle/>
          <a:p>
            <a:pPr marL="457200" lvl="0" indent="0" rtl="0">
              <a:spcBef>
                <a:spcPts val="0"/>
              </a:spcBef>
              <a:spcAft>
                <a:spcPts val="0"/>
              </a:spcAft>
              <a:buNone/>
            </a:pPr>
            <a:r>
              <a:rPr lang="it" dirty="0"/>
              <a:t>Retraining on the whole 75% training + validation set (but without CV), with the hyperparameters found </a:t>
            </a:r>
            <a:r>
              <a:rPr lang="it-IT" dirty="0"/>
              <a:t>in the CV</a:t>
            </a:r>
            <a:endParaRPr dirty="0"/>
          </a:p>
          <a:p>
            <a:pPr marL="457200" lvl="0" indent="0" rtl="0">
              <a:spcBef>
                <a:spcPts val="0"/>
              </a:spcBef>
              <a:spcAft>
                <a:spcPts val="0"/>
              </a:spcAft>
              <a:buNone/>
            </a:pPr>
            <a:endParaRPr lang="it" sz="1400" dirty="0"/>
          </a:p>
          <a:p>
            <a:pPr marL="457200" lvl="0" indent="0" rtl="0">
              <a:spcBef>
                <a:spcPts val="0"/>
              </a:spcBef>
              <a:spcAft>
                <a:spcPts val="0"/>
              </a:spcAft>
              <a:buNone/>
            </a:pPr>
            <a:r>
              <a:rPr lang="it" sz="1200" dirty="0"/>
              <a:t>For features: only the number of features is fixed, but the actual features to take </a:t>
            </a:r>
            <a:r>
              <a:rPr lang="it-IT" sz="1200" dirty="0" err="1"/>
              <a:t>into</a:t>
            </a:r>
            <a:r>
              <a:rPr lang="it-IT" sz="1200" dirty="0"/>
              <a:t> account</a:t>
            </a:r>
            <a:r>
              <a:rPr lang="it" sz="1200" dirty="0"/>
              <a:t> </a:t>
            </a:r>
            <a:r>
              <a:rPr lang="it-IT" sz="1200" dirty="0"/>
              <a:t>are</a:t>
            </a:r>
            <a:r>
              <a:rPr lang="it" sz="1200" dirty="0"/>
              <a:t> determined </a:t>
            </a:r>
            <a:r>
              <a:rPr lang="it-IT" sz="1200" dirty="0"/>
              <a:t>by</a:t>
            </a:r>
            <a:r>
              <a:rPr lang="it" sz="1200" dirty="0"/>
              <a:t> re-training</a:t>
            </a:r>
          </a:p>
          <a:p>
            <a:pPr marL="457200" lvl="0" indent="0" rtl="0">
              <a:spcBef>
                <a:spcPts val="0"/>
              </a:spcBef>
              <a:spcAft>
                <a:spcPts val="0"/>
              </a:spcAft>
              <a:buNone/>
            </a:pPr>
            <a:endParaRPr sz="1400" dirty="0"/>
          </a:p>
          <a:p>
            <a:pPr marL="457200" lvl="0" indent="0" rtl="0">
              <a:spcBef>
                <a:spcPts val="0"/>
              </a:spcBef>
              <a:spcAft>
                <a:spcPts val="0"/>
              </a:spcAft>
              <a:buNone/>
            </a:pPr>
            <a:r>
              <a:rPr lang="it" dirty="0"/>
              <a:t>=&gt; Test on the separate </a:t>
            </a:r>
            <a:r>
              <a:rPr lang="it-IT" b="1" dirty="0" err="1"/>
              <a:t>unseen</a:t>
            </a:r>
            <a:r>
              <a:rPr lang="it-IT" dirty="0"/>
              <a:t> </a:t>
            </a:r>
            <a:r>
              <a:rPr lang="it" dirty="0"/>
              <a:t>25% test set</a:t>
            </a:r>
            <a:endParaRPr dirty="0"/>
          </a:p>
          <a:p>
            <a:pPr marL="457200" lvl="0" indent="0" rtl="0">
              <a:spcBef>
                <a:spcPts val="0"/>
              </a:spcBef>
              <a:spcAft>
                <a:spcPts val="0"/>
              </a:spcAft>
              <a:buNone/>
            </a:pPr>
            <a:endParaRPr sz="1400" dirty="0"/>
          </a:p>
          <a:p>
            <a:pPr marL="457200" lvl="0" indent="0" rtl="0">
              <a:spcBef>
                <a:spcPts val="0"/>
              </a:spcBef>
              <a:spcAft>
                <a:spcPts val="0"/>
              </a:spcAft>
              <a:buNone/>
            </a:pPr>
            <a:r>
              <a:rPr lang="it" dirty="0"/>
              <a:t>Metrics:</a:t>
            </a:r>
            <a:endParaRPr dirty="0"/>
          </a:p>
          <a:p>
            <a:pPr marL="0" lvl="0" indent="0" rtl="0">
              <a:spcBef>
                <a:spcPts val="0"/>
              </a:spcBef>
              <a:spcAft>
                <a:spcPts val="0"/>
              </a:spcAft>
              <a:buNone/>
            </a:pPr>
            <a:r>
              <a:rPr lang="it" dirty="0"/>
              <a:t>	- ROC curve</a:t>
            </a:r>
            <a:endParaRPr dirty="0"/>
          </a:p>
          <a:p>
            <a:pPr marL="0" lvl="0" indent="0" rtl="0">
              <a:spcBef>
                <a:spcPts val="0"/>
              </a:spcBef>
              <a:spcAft>
                <a:spcPts val="0"/>
              </a:spcAft>
              <a:buNone/>
            </a:pPr>
            <a:r>
              <a:rPr lang="it" dirty="0"/>
              <a:t>	- confusion matrix</a:t>
            </a:r>
            <a:endParaRPr dirty="0"/>
          </a:p>
          <a:p>
            <a:pPr marL="0" lvl="0" indent="0" rtl="0">
              <a:spcBef>
                <a:spcPts val="0"/>
              </a:spcBef>
              <a:spcAft>
                <a:spcPts val="0"/>
              </a:spcAft>
              <a:buNone/>
            </a:pPr>
            <a:r>
              <a:rPr lang="it" dirty="0"/>
              <a:t>	- class error</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1229530" y="126516"/>
            <a:ext cx="6683765" cy="960668"/>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IT" sz="3600" dirty="0"/>
              <a:t>Project </a:t>
            </a:r>
            <a:r>
              <a:rPr lang="it-IT" sz="3600" dirty="0" err="1"/>
              <a:t>Description</a:t>
            </a:r>
            <a:endParaRPr sz="3600" dirty="0"/>
          </a:p>
        </p:txBody>
      </p:sp>
      <p:sp>
        <p:nvSpPr>
          <p:cNvPr id="86" name="Shape 86"/>
          <p:cNvSpPr txBox="1"/>
          <p:nvPr/>
        </p:nvSpPr>
        <p:spPr>
          <a:xfrm>
            <a:off x="932804" y="1524601"/>
            <a:ext cx="5092996" cy="717806"/>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endParaRPr sz="1600" dirty="0"/>
          </a:p>
          <a:p>
            <a:pPr marL="457200" lvl="0" indent="-317500" rtl="0">
              <a:spcBef>
                <a:spcPts val="0"/>
              </a:spcBef>
              <a:spcAft>
                <a:spcPts val="0"/>
              </a:spcAft>
              <a:buSzPts val="1400"/>
              <a:buChar char="●"/>
            </a:pPr>
            <a:r>
              <a:rPr lang="it" sz="1600" dirty="0"/>
              <a:t>What happens to the brain activity (record from 16 electrode</a:t>
            </a:r>
            <a:r>
              <a:rPr lang="it-IT" sz="1600" dirty="0"/>
              <a:t>s-</a:t>
            </a:r>
            <a:r>
              <a:rPr lang="it" sz="1600" dirty="0"/>
              <a:t>cap)?</a:t>
            </a:r>
            <a:endParaRPr sz="1600" dirty="0"/>
          </a:p>
          <a:p>
            <a:pPr marL="0" lvl="0" indent="0" rtl="0">
              <a:spcBef>
                <a:spcPts val="0"/>
              </a:spcBef>
              <a:spcAft>
                <a:spcPts val="0"/>
              </a:spcAft>
              <a:buNone/>
            </a:pPr>
            <a:endParaRPr dirty="0"/>
          </a:p>
          <a:p>
            <a:pPr marL="0" lvl="0" indent="0" rtl="0">
              <a:spcBef>
                <a:spcPts val="0"/>
              </a:spcBef>
              <a:spcAft>
                <a:spcPts val="0"/>
              </a:spcAft>
              <a:buNone/>
            </a:pPr>
            <a:endParaRPr dirty="0"/>
          </a:p>
          <a:p>
            <a:pPr marL="0" lvl="0" indent="0" rtl="0">
              <a:spcBef>
                <a:spcPts val="0"/>
              </a:spcBef>
              <a:spcAft>
                <a:spcPts val="0"/>
              </a:spcAft>
              <a:buNone/>
            </a:pPr>
            <a:endParaRPr dirty="0"/>
          </a:p>
        </p:txBody>
      </p:sp>
      <p:pic>
        <p:nvPicPr>
          <p:cNvPr id="87" name="Shape 87"/>
          <p:cNvPicPr preferRelativeResize="0"/>
          <p:nvPr/>
        </p:nvPicPr>
        <p:blipFill>
          <a:blip r:embed="rId3">
            <a:alphaModFix/>
          </a:blip>
          <a:stretch>
            <a:fillRect/>
          </a:stretch>
        </p:blipFill>
        <p:spPr>
          <a:xfrm>
            <a:off x="6591156" y="1087184"/>
            <a:ext cx="2122487" cy="1766845"/>
          </a:xfrm>
          <a:prstGeom prst="rect">
            <a:avLst/>
          </a:prstGeom>
          <a:noFill/>
          <a:ln>
            <a:noFill/>
          </a:ln>
        </p:spPr>
      </p:pic>
      <p:sp>
        <p:nvSpPr>
          <p:cNvPr id="89" name="Shape 89"/>
          <p:cNvSpPr txBox="1"/>
          <p:nvPr/>
        </p:nvSpPr>
        <p:spPr>
          <a:xfrm>
            <a:off x="6025800" y="3941533"/>
            <a:ext cx="3075900" cy="896202"/>
          </a:xfrm>
          <a:prstGeom prst="rect">
            <a:avLst/>
          </a:prstGeom>
          <a:noFill/>
          <a:ln w="9525" cap="flat" cmpd="sng">
            <a:solidFill>
              <a:srgbClr val="CC0000"/>
            </a:solidFill>
            <a:prstDash val="solid"/>
            <a:round/>
            <a:headEnd type="none" w="sm" len="sm"/>
            <a:tailEnd type="none" w="sm" len="sm"/>
          </a:ln>
        </p:spPr>
        <p:txBody>
          <a:bodyPr spcFirstLastPara="1" wrap="square" lIns="91425" tIns="91425" rIns="91425" bIns="91425" anchor="t" anchorCtr="0">
            <a:noAutofit/>
          </a:bodyPr>
          <a:lstStyle/>
          <a:p>
            <a:pPr marL="0" lvl="0" indent="0" algn="just">
              <a:spcBef>
                <a:spcPts val="0"/>
              </a:spcBef>
              <a:spcAft>
                <a:spcPts val="0"/>
              </a:spcAft>
              <a:buNone/>
            </a:pPr>
            <a:r>
              <a:rPr lang="it" sz="1600" b="1" dirty="0"/>
              <a:t>Beta rebound </a:t>
            </a:r>
            <a:r>
              <a:rPr lang="it" sz="1600" dirty="0"/>
              <a:t>could be used to decode when the user wants to stop motor imagery </a:t>
            </a:r>
            <a:endParaRPr sz="1600" dirty="0"/>
          </a:p>
        </p:txBody>
      </p:sp>
      <p:sp>
        <p:nvSpPr>
          <p:cNvPr id="90" name="Shape 90"/>
          <p:cNvSpPr txBox="1"/>
          <p:nvPr/>
        </p:nvSpPr>
        <p:spPr>
          <a:xfrm>
            <a:off x="5867857" y="3362216"/>
            <a:ext cx="3391786" cy="4881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it" sz="1600" i="1" dirty="0">
                <a:solidFill>
                  <a:srgbClr val="0091EA"/>
                </a:solidFill>
              </a:rPr>
              <a:t>Why studying Kinesthetic MI?</a:t>
            </a:r>
            <a:endParaRPr sz="1600" i="1" dirty="0">
              <a:solidFill>
                <a:srgbClr val="0091EA"/>
              </a:solidFill>
            </a:endParaRPr>
          </a:p>
        </p:txBody>
      </p:sp>
      <p:sp>
        <p:nvSpPr>
          <p:cNvPr id="96" name="Shape 96"/>
          <p:cNvSpPr txBox="1"/>
          <p:nvPr/>
        </p:nvSpPr>
        <p:spPr>
          <a:xfrm>
            <a:off x="276525" y="3885275"/>
            <a:ext cx="1359600" cy="395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2019" y="2567916"/>
            <a:ext cx="3344999" cy="2634718"/>
          </a:xfrm>
          <a:prstGeom prst="rect">
            <a:avLst/>
          </a:prstGeom>
        </p:spPr>
      </p:pic>
      <p:sp>
        <p:nvSpPr>
          <p:cNvPr id="21" name="Shape 86"/>
          <p:cNvSpPr txBox="1"/>
          <p:nvPr/>
        </p:nvSpPr>
        <p:spPr>
          <a:xfrm>
            <a:off x="932804" y="1186482"/>
            <a:ext cx="5092996" cy="459175"/>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SzPts val="1400"/>
              <a:buChar char="●"/>
            </a:pPr>
            <a:r>
              <a:rPr lang="it" sz="1600" dirty="0"/>
              <a:t>Performing </a:t>
            </a:r>
            <a:r>
              <a:rPr lang="it" sz="1600" b="1" dirty="0"/>
              <a:t>Kinesthetic Motor Imagery (MI)</a:t>
            </a:r>
            <a:endParaRPr sz="1600" b="1" dirty="0"/>
          </a:p>
          <a:p>
            <a:pPr marL="0" lvl="0" indent="0" rtl="0">
              <a:spcBef>
                <a:spcPts val="0"/>
              </a:spcBef>
              <a:spcAft>
                <a:spcPts val="0"/>
              </a:spcAft>
              <a:buNone/>
            </a:pPr>
            <a:endParaRPr sz="1600" dirty="0"/>
          </a:p>
          <a:p>
            <a:pPr marL="0" lvl="0" indent="0" rtl="0">
              <a:spcBef>
                <a:spcPts val="0"/>
              </a:spcBef>
              <a:spcAft>
                <a:spcPts val="0"/>
              </a:spcAft>
              <a:buNone/>
            </a:pPr>
            <a:endParaRPr dirty="0"/>
          </a:p>
          <a:p>
            <a:pPr marL="0" lvl="0" indent="0" rtl="0">
              <a:spcBef>
                <a:spcPts val="0"/>
              </a:spcBef>
              <a:spcAft>
                <a:spcPts val="0"/>
              </a:spcAft>
              <a:buNone/>
            </a:pPr>
            <a:endParaRPr dirty="0"/>
          </a:p>
          <a:p>
            <a:pPr marL="0" lvl="0" indent="0"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7"/>
                                        </p:tgtEl>
                                        <p:attrNameLst>
                                          <p:attrName>style.visibility</p:attrName>
                                        </p:attrNameLst>
                                      </p:cBhvr>
                                      <p:to>
                                        <p:strVal val="visible"/>
                                      </p:to>
                                    </p:set>
                                    <p:anim calcmode="lin" valueType="num">
                                      <p:cBhvr additive="base">
                                        <p:cTn id="11" dur="500" fill="hold"/>
                                        <p:tgtEl>
                                          <p:spTgt spid="87"/>
                                        </p:tgtEl>
                                        <p:attrNameLst>
                                          <p:attrName>ppt_x</p:attrName>
                                        </p:attrNameLst>
                                      </p:cBhvr>
                                      <p:tavLst>
                                        <p:tav tm="0">
                                          <p:val>
                                            <p:strVal val="#ppt_x"/>
                                          </p:val>
                                        </p:tav>
                                        <p:tav tm="100000">
                                          <p:val>
                                            <p:strVal val="#ppt_x"/>
                                          </p:val>
                                        </p:tav>
                                      </p:tavLst>
                                    </p:anim>
                                    <p:anim calcmode="lin" valueType="num">
                                      <p:cBhvr additive="base">
                                        <p:cTn id="12" dur="500" fill="hold"/>
                                        <p:tgtEl>
                                          <p:spTgt spid="8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6">
                                            <p:txEl>
                                              <p:pRg st="1" end="1"/>
                                            </p:txEl>
                                          </p:spTgt>
                                        </p:tgtEl>
                                        <p:attrNameLst>
                                          <p:attrName>style.visibility</p:attrName>
                                        </p:attrNameLst>
                                      </p:cBhvr>
                                      <p:to>
                                        <p:strVal val="visible"/>
                                      </p:to>
                                    </p:set>
                                    <p:anim calcmode="lin" valueType="num">
                                      <p:cBhvr additive="base">
                                        <p:cTn id="17" dur="500" fill="hold"/>
                                        <p:tgtEl>
                                          <p:spTgt spid="86">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86">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0">
                                            <p:txEl>
                                              <p:pRg st="0" end="0"/>
                                            </p:txEl>
                                          </p:spTgt>
                                        </p:tgtEl>
                                        <p:attrNameLst>
                                          <p:attrName>style.visibility</p:attrName>
                                        </p:attrNameLst>
                                      </p:cBhvr>
                                      <p:to>
                                        <p:strVal val="visible"/>
                                      </p:to>
                                    </p:set>
                                    <p:anim calcmode="lin" valueType="num">
                                      <p:cBhvr additive="base">
                                        <p:cTn id="27" dur="500" fill="hold"/>
                                        <p:tgtEl>
                                          <p:spTgt spid="90">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9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89"/>
                                        </p:tgtEl>
                                        <p:attrNameLst>
                                          <p:attrName>style.visibility</p:attrName>
                                        </p:attrNameLst>
                                      </p:cBhvr>
                                      <p:to>
                                        <p:strVal val="visible"/>
                                      </p:to>
                                    </p:set>
                                    <p:anim calcmode="lin" valueType="num">
                                      <p:cBhvr additive="base">
                                        <p:cTn id="33" dur="500" fill="hold"/>
                                        <p:tgtEl>
                                          <p:spTgt spid="89"/>
                                        </p:tgtEl>
                                        <p:attrNameLst>
                                          <p:attrName>ppt_x</p:attrName>
                                        </p:attrNameLst>
                                      </p:cBhvr>
                                      <p:tavLst>
                                        <p:tav tm="0">
                                          <p:val>
                                            <p:strVal val="#ppt_x"/>
                                          </p:val>
                                        </p:tav>
                                        <p:tav tm="100000">
                                          <p:val>
                                            <p:strVal val="#ppt_x"/>
                                          </p:val>
                                        </p:tav>
                                      </p:tavLst>
                                    </p:anim>
                                    <p:anim calcmode="lin" valueType="num">
                                      <p:cBhvr additive="base">
                                        <p:cTn id="34" dur="500" fill="hold"/>
                                        <p:tgtEl>
                                          <p:spTgt spid="8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FE1EE136-465A-4739-B3E7-CABC5872F9EE}"/>
              </a:ext>
            </a:extLst>
          </p:cNvPr>
          <p:cNvSpPr>
            <a:spLocks noGrp="1"/>
          </p:cNvSpPr>
          <p:nvPr>
            <p:ph type="title"/>
          </p:nvPr>
        </p:nvSpPr>
        <p:spPr>
          <a:xfrm>
            <a:off x="1722474" y="2105246"/>
            <a:ext cx="6927251" cy="2043634"/>
          </a:xfrm>
        </p:spPr>
        <p:txBody>
          <a:bodyPr/>
          <a:lstStyle/>
          <a:p>
            <a:r>
              <a:rPr lang="it-IT" b="1" dirty="0"/>
              <a:t>Pattern </a:t>
            </a:r>
            <a:r>
              <a:rPr lang="it-IT" b="1" dirty="0" err="1"/>
              <a:t>Classification</a:t>
            </a:r>
            <a:r>
              <a:rPr lang="it-IT" b="1" dirty="0"/>
              <a:t> - </a:t>
            </a:r>
            <a:r>
              <a:rPr lang="it-IT" b="1" dirty="0" err="1"/>
              <a:t>Results</a:t>
            </a:r>
            <a:endParaRPr lang="it-IT" dirty="0"/>
          </a:p>
        </p:txBody>
      </p:sp>
    </p:spTree>
    <p:extLst>
      <p:ext uri="{BB962C8B-B14F-4D97-AF65-F5344CB8AC3E}">
        <p14:creationId xmlns:p14="http://schemas.microsoft.com/office/powerpoint/2010/main" val="23091410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Hyperparameters</a:t>
            </a:r>
            <a:r>
              <a:rPr lang="it-IT" dirty="0"/>
              <a:t> </a:t>
            </a:r>
            <a:r>
              <a:rPr lang="it-IT" dirty="0" err="1"/>
              <a:t>selection</a:t>
            </a:r>
            <a:endParaRPr dirty="0"/>
          </a:p>
        </p:txBody>
      </p:sp>
      <p:pic>
        <p:nvPicPr>
          <p:cNvPr id="1026" name="Picture 2" descr="https://lh6.googleusercontent.com/erNgT04mTMdIbDz3jN0cNer-5EvCvXYt4GDus_n8Xk0m8N-RCxiZiz_2EuzZTI2jNym4JwjqIjrPV46zYC_XWb4xZJtjq3C70ZqT2FXGx52ySWqGzbkGpKuUsXEoHxhbQ3vsuwgyrTE">
            <a:extLst>
              <a:ext uri="{FF2B5EF4-FFF2-40B4-BE49-F238E27FC236}">
                <a16:creationId xmlns:a16="http://schemas.microsoft.com/office/drawing/2014/main" xmlns="" id="{7DF19F80-0AC4-4FBD-B591-C8A4DE6F94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033" y="930900"/>
            <a:ext cx="4727209" cy="3545407"/>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uppo 4">
            <a:extLst>
              <a:ext uri="{FF2B5EF4-FFF2-40B4-BE49-F238E27FC236}">
                <a16:creationId xmlns:a16="http://schemas.microsoft.com/office/drawing/2014/main" xmlns="" id="{AAFE9BDD-6586-4413-B985-1575CBBF92C8}"/>
              </a:ext>
            </a:extLst>
          </p:cNvPr>
          <p:cNvGrpSpPr/>
          <p:nvPr/>
        </p:nvGrpSpPr>
        <p:grpSpPr>
          <a:xfrm>
            <a:off x="5330091" y="1439861"/>
            <a:ext cx="3728848" cy="1927306"/>
            <a:chOff x="5415152" y="1163414"/>
            <a:chExt cx="3728848" cy="1927306"/>
          </a:xfrm>
        </p:grpSpPr>
        <p:sp>
          <p:nvSpPr>
            <p:cNvPr id="6" name="Shape 273">
              <a:extLst>
                <a:ext uri="{FF2B5EF4-FFF2-40B4-BE49-F238E27FC236}">
                  <a16:creationId xmlns:a16="http://schemas.microsoft.com/office/drawing/2014/main" xmlns="" id="{E15CF618-8E31-4994-854A-29EB0A06398B}"/>
                </a:ext>
              </a:extLst>
            </p:cNvPr>
            <p:cNvSpPr txBox="1"/>
            <p:nvPr/>
          </p:nvSpPr>
          <p:spPr>
            <a:xfrm>
              <a:off x="5415152" y="1163414"/>
              <a:ext cx="3398701" cy="1927306"/>
            </a:xfrm>
            <a:prstGeom prst="rect">
              <a:avLst/>
            </a:prstGeom>
            <a:noFill/>
            <a:ln>
              <a:noFill/>
            </a:ln>
          </p:spPr>
          <p:txBody>
            <a:bodyPr spcFirstLastPara="1" wrap="square" lIns="91425" tIns="91425" rIns="91425" bIns="91425" anchor="t" anchorCtr="0">
              <a:noAutofit/>
            </a:bodyPr>
            <a:lstStyle/>
            <a:p>
              <a:pPr marL="457200" lvl="0" indent="0" rtl="0">
                <a:spcBef>
                  <a:spcPts val="0"/>
                </a:spcBef>
                <a:spcAft>
                  <a:spcPts val="0"/>
                </a:spcAft>
                <a:buNone/>
              </a:pPr>
              <a:r>
                <a:rPr lang="it-IT" sz="1400" dirty="0" err="1"/>
                <a:t>Hyperparameters</a:t>
              </a:r>
              <a:r>
                <a:rPr lang="it-IT" sz="1400" dirty="0"/>
                <a:t> </a:t>
              </a:r>
              <a:r>
                <a:rPr lang="it-IT" sz="1400" dirty="0" err="1"/>
                <a:t>selected</a:t>
              </a:r>
              <a:r>
                <a:rPr lang="it-IT" sz="1400" dirty="0"/>
                <a:t>:</a:t>
              </a:r>
            </a:p>
            <a:p>
              <a:pPr marL="457200" lvl="0" indent="0" rtl="0">
                <a:spcBef>
                  <a:spcPts val="0"/>
                </a:spcBef>
                <a:spcAft>
                  <a:spcPts val="0"/>
                </a:spcAft>
                <a:buNone/>
              </a:pPr>
              <a:endParaRPr lang="it-IT" sz="1400" dirty="0"/>
            </a:p>
            <a:p>
              <a:pPr marL="742950" lvl="0" indent="-285750" rtl="0">
                <a:spcBef>
                  <a:spcPts val="0"/>
                </a:spcBef>
                <a:spcAft>
                  <a:spcPts val="0"/>
                </a:spcAft>
                <a:buFont typeface="Arial" panose="020B0604020202020204" pitchFamily="34" charset="0"/>
                <a:buChar char="•"/>
              </a:pPr>
              <a:r>
                <a:rPr lang="it-IT" sz="1400" dirty="0" err="1"/>
                <a:t>Classifier</a:t>
              </a:r>
              <a:r>
                <a:rPr lang="it-IT" sz="1400" dirty="0"/>
                <a:t> </a:t>
              </a:r>
              <a:r>
                <a:rPr lang="it-IT" sz="1400" dirty="0" err="1"/>
                <a:t>type</a:t>
              </a:r>
              <a:r>
                <a:rPr lang="it-IT" sz="1400" dirty="0"/>
                <a:t>:</a:t>
              </a:r>
            </a:p>
            <a:p>
              <a:pPr marL="742950" lvl="0" indent="-285750" rtl="0">
                <a:spcBef>
                  <a:spcPts val="0"/>
                </a:spcBef>
                <a:spcAft>
                  <a:spcPts val="0"/>
                </a:spcAft>
                <a:buFont typeface="Arial" panose="020B0604020202020204" pitchFamily="34" charset="0"/>
                <a:buChar char="•"/>
              </a:pPr>
              <a:endParaRPr lang="it-IT" sz="1400" dirty="0"/>
            </a:p>
            <a:p>
              <a:pPr marL="742950" lvl="0" indent="-285750" rtl="0">
                <a:spcBef>
                  <a:spcPts val="0"/>
                </a:spcBef>
                <a:spcAft>
                  <a:spcPts val="0"/>
                </a:spcAft>
                <a:buFont typeface="Arial" panose="020B0604020202020204" pitchFamily="34" charset="0"/>
                <a:buChar char="•"/>
              </a:pPr>
              <a:endParaRPr lang="it-IT" sz="1400" dirty="0"/>
            </a:p>
            <a:p>
              <a:pPr marL="742950" lvl="0" indent="-285750" rtl="0">
                <a:spcBef>
                  <a:spcPts val="0"/>
                </a:spcBef>
                <a:spcAft>
                  <a:spcPts val="0"/>
                </a:spcAft>
                <a:buFont typeface="Arial" panose="020B0604020202020204" pitchFamily="34" charset="0"/>
                <a:buChar char="•"/>
              </a:pPr>
              <a:endParaRPr lang="it-IT" sz="1400" dirty="0"/>
            </a:p>
            <a:p>
              <a:pPr marL="742950" lvl="0" indent="-285750" rtl="0">
                <a:spcBef>
                  <a:spcPts val="0"/>
                </a:spcBef>
                <a:spcAft>
                  <a:spcPts val="0"/>
                </a:spcAft>
                <a:buFont typeface="Arial" panose="020B0604020202020204" pitchFamily="34" charset="0"/>
                <a:buChar char="•"/>
              </a:pPr>
              <a:r>
                <a:rPr lang="it-IT" sz="1400" dirty="0" err="1"/>
                <a:t>N</a:t>
              </a:r>
              <a:r>
                <a:rPr lang="it-IT" sz="1400" baseline="-25000" dirty="0" err="1"/>
                <a:t>sel</a:t>
              </a:r>
              <a:r>
                <a:rPr lang="it-IT" sz="1400" baseline="-25000" dirty="0"/>
                <a:t>  </a:t>
              </a:r>
              <a:r>
                <a:rPr lang="it-IT" sz="1400" dirty="0"/>
                <a:t>=</a:t>
              </a:r>
              <a:endParaRPr sz="1400" dirty="0"/>
            </a:p>
          </p:txBody>
        </p:sp>
        <p:sp>
          <p:nvSpPr>
            <p:cNvPr id="2" name="Parentesi graffa aperta 1">
              <a:extLst>
                <a:ext uri="{FF2B5EF4-FFF2-40B4-BE49-F238E27FC236}">
                  <a16:creationId xmlns:a16="http://schemas.microsoft.com/office/drawing/2014/main" xmlns="" id="{8ED5B5D7-5E29-401C-AC11-C9200441A487}"/>
                </a:ext>
              </a:extLst>
            </p:cNvPr>
            <p:cNvSpPr/>
            <p:nvPr/>
          </p:nvSpPr>
          <p:spPr>
            <a:xfrm>
              <a:off x="6806941" y="2235820"/>
              <a:ext cx="148855" cy="76462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3" name="CasellaDiTesto 2">
              <a:extLst>
                <a:ext uri="{FF2B5EF4-FFF2-40B4-BE49-F238E27FC236}">
                  <a16:creationId xmlns:a16="http://schemas.microsoft.com/office/drawing/2014/main" xmlns="" id="{5B29CFC8-4D87-4034-AB37-B5E2790A4E2F}"/>
                </a:ext>
              </a:extLst>
            </p:cNvPr>
            <p:cNvSpPr txBox="1"/>
            <p:nvPr/>
          </p:nvSpPr>
          <p:spPr>
            <a:xfrm>
              <a:off x="7018807" y="2292242"/>
              <a:ext cx="1561665" cy="307777"/>
            </a:xfrm>
            <a:prstGeom prst="rect">
              <a:avLst/>
            </a:prstGeom>
            <a:noFill/>
          </p:spPr>
          <p:txBody>
            <a:bodyPr wrap="square" rtlCol="0">
              <a:spAutoFit/>
            </a:bodyPr>
            <a:lstStyle/>
            <a:p>
              <a:r>
                <a:rPr lang="it-IT" sz="1400" dirty="0"/>
                <a:t>13 (for ak4)</a:t>
              </a:r>
            </a:p>
          </p:txBody>
        </p:sp>
        <p:sp>
          <p:nvSpPr>
            <p:cNvPr id="9" name="CasellaDiTesto 8">
              <a:extLst>
                <a:ext uri="{FF2B5EF4-FFF2-40B4-BE49-F238E27FC236}">
                  <a16:creationId xmlns:a16="http://schemas.microsoft.com/office/drawing/2014/main" xmlns="" id="{C9980D93-0341-4A0E-90B7-AA477986D7B3}"/>
                </a:ext>
              </a:extLst>
            </p:cNvPr>
            <p:cNvSpPr txBox="1"/>
            <p:nvPr/>
          </p:nvSpPr>
          <p:spPr>
            <a:xfrm>
              <a:off x="7018806" y="2692663"/>
              <a:ext cx="1561665" cy="307777"/>
            </a:xfrm>
            <a:prstGeom prst="rect">
              <a:avLst/>
            </a:prstGeom>
            <a:noFill/>
          </p:spPr>
          <p:txBody>
            <a:bodyPr wrap="square" rtlCol="0">
              <a:spAutoFit/>
            </a:bodyPr>
            <a:lstStyle/>
            <a:p>
              <a:r>
                <a:rPr lang="it-IT" sz="1400" dirty="0"/>
                <a:t>20 (for ak5, ak6)</a:t>
              </a:r>
            </a:p>
          </p:txBody>
        </p:sp>
        <p:sp>
          <p:nvSpPr>
            <p:cNvPr id="4" name="CasellaDiTesto 3">
              <a:extLst>
                <a:ext uri="{FF2B5EF4-FFF2-40B4-BE49-F238E27FC236}">
                  <a16:creationId xmlns:a16="http://schemas.microsoft.com/office/drawing/2014/main" xmlns="" id="{81D39B3A-4EBA-441A-B75A-5E3D34447C78}"/>
                </a:ext>
              </a:extLst>
            </p:cNvPr>
            <p:cNvSpPr txBox="1"/>
            <p:nvPr/>
          </p:nvSpPr>
          <p:spPr>
            <a:xfrm>
              <a:off x="7442792" y="1603847"/>
              <a:ext cx="1701208" cy="523220"/>
            </a:xfrm>
            <a:prstGeom prst="rect">
              <a:avLst/>
            </a:prstGeom>
            <a:noFill/>
          </p:spPr>
          <p:txBody>
            <a:bodyPr wrap="square" rtlCol="0">
              <a:spAutoFit/>
            </a:bodyPr>
            <a:lstStyle/>
            <a:p>
              <a:pPr algn="ctr"/>
              <a:r>
                <a:rPr lang="it-IT" sz="1400" dirty="0"/>
                <a:t>linear </a:t>
              </a:r>
            </a:p>
            <a:p>
              <a:pPr algn="ctr"/>
              <a:r>
                <a:rPr lang="it-IT" sz="1400" dirty="0"/>
                <a:t>(for </a:t>
              </a:r>
              <a:r>
                <a:rPr lang="it-IT" sz="1400" dirty="0" err="1"/>
                <a:t>all</a:t>
              </a:r>
              <a:r>
                <a:rPr lang="it-IT" sz="1400" dirty="0"/>
                <a:t> 3 </a:t>
              </a:r>
              <a:r>
                <a:rPr lang="it-IT" sz="1400" dirty="0" err="1"/>
                <a:t>subjects</a:t>
              </a:r>
              <a:r>
                <a:rPr lang="it-IT" sz="1400" dirty="0"/>
                <a:t>)</a:t>
              </a:r>
            </a:p>
          </p:txBody>
        </p:sp>
      </p:grpSp>
      <p:cxnSp>
        <p:nvCxnSpPr>
          <p:cNvPr id="8" name="Connettore diritto 7">
            <a:extLst>
              <a:ext uri="{FF2B5EF4-FFF2-40B4-BE49-F238E27FC236}">
                <a16:creationId xmlns:a16="http://schemas.microsoft.com/office/drawing/2014/main" xmlns="" id="{B82AF080-67E2-48B7-83E0-D31DB6226240}"/>
              </a:ext>
            </a:extLst>
          </p:cNvPr>
          <p:cNvCxnSpPr/>
          <p:nvPr/>
        </p:nvCxnSpPr>
        <p:spPr>
          <a:xfrm>
            <a:off x="1658679" y="1165195"/>
            <a:ext cx="0" cy="2977116"/>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0" name="CasellaDiTesto 9">
            <a:extLst>
              <a:ext uri="{FF2B5EF4-FFF2-40B4-BE49-F238E27FC236}">
                <a16:creationId xmlns:a16="http://schemas.microsoft.com/office/drawing/2014/main" xmlns="" id="{039FB1E2-349E-40D3-8D9A-21AFAE1B685C}"/>
              </a:ext>
            </a:extLst>
          </p:cNvPr>
          <p:cNvSpPr txBox="1"/>
          <p:nvPr/>
        </p:nvSpPr>
        <p:spPr>
          <a:xfrm>
            <a:off x="1052623" y="4476307"/>
            <a:ext cx="4599619" cy="276999"/>
          </a:xfrm>
          <a:prstGeom prst="rect">
            <a:avLst/>
          </a:prstGeom>
          <a:noFill/>
        </p:spPr>
        <p:txBody>
          <a:bodyPr wrap="square" rtlCol="0">
            <a:spAutoFit/>
          </a:bodyPr>
          <a:lstStyle/>
          <a:p>
            <a:r>
              <a:rPr lang="it-IT" sz="1200" dirty="0"/>
              <a:t>Class </a:t>
            </a:r>
            <a:r>
              <a:rPr lang="it-IT" sz="1200" dirty="0" err="1"/>
              <a:t>errors</a:t>
            </a:r>
            <a:r>
              <a:rPr lang="it-IT" sz="1200" dirty="0"/>
              <a:t> - ak4</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Fisher score – ak6</a:t>
            </a:r>
            <a:endParaRPr dirty="0"/>
          </a:p>
        </p:txBody>
      </p:sp>
      <p:sp>
        <p:nvSpPr>
          <p:cNvPr id="7" name="CasellaDiTesto 6">
            <a:extLst>
              <a:ext uri="{FF2B5EF4-FFF2-40B4-BE49-F238E27FC236}">
                <a16:creationId xmlns:a16="http://schemas.microsoft.com/office/drawing/2014/main" xmlns="" id="{8A6BE6B9-E52D-444A-B664-055AE3B88933}"/>
              </a:ext>
            </a:extLst>
          </p:cNvPr>
          <p:cNvSpPr txBox="1"/>
          <p:nvPr/>
        </p:nvSpPr>
        <p:spPr>
          <a:xfrm>
            <a:off x="5760308" y="1584287"/>
            <a:ext cx="3132232" cy="738664"/>
          </a:xfrm>
          <a:prstGeom prst="rect">
            <a:avLst/>
          </a:prstGeom>
          <a:noFill/>
        </p:spPr>
        <p:txBody>
          <a:bodyPr wrap="square" rtlCol="0">
            <a:spAutoFit/>
          </a:bodyPr>
          <a:lstStyle/>
          <a:p>
            <a:r>
              <a:rPr lang="it-IT" sz="1400" dirty="0" err="1">
                <a:latin typeface="Courier New" panose="02070309020205020404" pitchFamily="49" charset="0"/>
                <a:ea typeface="Cambria" panose="02040503050406030204" pitchFamily="18" charset="0"/>
                <a:cs typeface="Courier New" panose="02070309020205020404" pitchFamily="49" charset="0"/>
              </a:rPr>
              <a:t>rankfeat</a:t>
            </a:r>
            <a:r>
              <a:rPr lang="it-IT" sz="1400" dirty="0"/>
              <a:t> on 75% (re-training on </a:t>
            </a:r>
            <a:r>
              <a:rPr lang="it-IT" sz="1400" dirty="0" err="1"/>
              <a:t>train+validation</a:t>
            </a:r>
            <a:r>
              <a:rPr lang="it-IT" sz="1400" dirty="0"/>
              <a:t>) </a:t>
            </a:r>
          </a:p>
          <a:p>
            <a:endParaRPr lang="it-IT" sz="1400" dirty="0"/>
          </a:p>
        </p:txBody>
      </p:sp>
      <p:pic>
        <p:nvPicPr>
          <p:cNvPr id="2052" name="Picture 4" descr="https://lh3.googleusercontent.com/jq2pf5uXTEz7C_RotmUOR0hNrfEEVe7XAhF3PV2AbAQRi1kSGBFkZsx94_7bTHLY3scDrXJ3SrutuaDZbNH7GsjFPEdZ9pu3eGqA7vMDKjafZ1TGZ8SeLPjH4YBvBo7I23-4k-JMGAI">
            <a:extLst>
              <a:ext uri="{FF2B5EF4-FFF2-40B4-BE49-F238E27FC236}">
                <a16:creationId xmlns:a16="http://schemas.microsoft.com/office/drawing/2014/main" xmlns="" id="{73204CF3-2104-429E-ADC5-8063408A28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413" y="1120140"/>
            <a:ext cx="4480560" cy="3360420"/>
          </a:xfrm>
          <a:prstGeom prst="rect">
            <a:avLst/>
          </a:prstGeom>
          <a:noFill/>
          <a:extLst>
            <a:ext uri="{909E8E84-426E-40DD-AFC4-6F175D3DCCD1}">
              <a14:hiddenFill xmlns:a14="http://schemas.microsoft.com/office/drawing/2010/main">
                <a:solidFill>
                  <a:srgbClr val="FFFFFF"/>
                </a:solidFill>
              </a14:hiddenFill>
            </a:ext>
          </a:extLst>
        </p:spPr>
      </p:pic>
      <p:sp>
        <p:nvSpPr>
          <p:cNvPr id="11" name="CasellaDiTesto 10">
            <a:extLst>
              <a:ext uri="{FF2B5EF4-FFF2-40B4-BE49-F238E27FC236}">
                <a16:creationId xmlns:a16="http://schemas.microsoft.com/office/drawing/2014/main" xmlns="" id="{E5FCBD4D-FBDD-4CEC-BBD5-57DA8A6D1011}"/>
              </a:ext>
            </a:extLst>
          </p:cNvPr>
          <p:cNvSpPr txBox="1"/>
          <p:nvPr/>
        </p:nvSpPr>
        <p:spPr>
          <a:xfrm>
            <a:off x="6487721" y="2571750"/>
            <a:ext cx="2594610" cy="1169551"/>
          </a:xfrm>
          <a:prstGeom prst="rect">
            <a:avLst/>
          </a:prstGeom>
          <a:noFill/>
        </p:spPr>
        <p:txBody>
          <a:bodyPr wrap="square" rtlCol="0">
            <a:spAutoFit/>
          </a:bodyPr>
          <a:lstStyle/>
          <a:p>
            <a:r>
              <a:rPr lang="it-IT" sz="1400" dirty="0"/>
              <a:t>The </a:t>
            </a:r>
            <a:r>
              <a:rPr lang="it-IT" sz="1400" dirty="0" err="1"/>
              <a:t>most</a:t>
            </a:r>
            <a:r>
              <a:rPr lang="it-IT" sz="1400" dirty="0"/>
              <a:t> </a:t>
            </a:r>
            <a:r>
              <a:rPr lang="it-IT" sz="1400" dirty="0" err="1"/>
              <a:t>discrimant</a:t>
            </a:r>
            <a:r>
              <a:rPr lang="it-IT" sz="1400" dirty="0"/>
              <a:t> features </a:t>
            </a:r>
            <a:r>
              <a:rPr lang="it-IT" sz="1400" dirty="0" err="1"/>
              <a:t>appear</a:t>
            </a:r>
            <a:r>
              <a:rPr lang="it-IT" sz="1400" dirty="0"/>
              <a:t> to be in the mu band, for </a:t>
            </a:r>
            <a:r>
              <a:rPr lang="it-IT" sz="1400" dirty="0" err="1"/>
              <a:t>channels</a:t>
            </a:r>
            <a:r>
              <a:rPr lang="it-IT" sz="1400" dirty="0"/>
              <a:t>: C1, C3, CP1,CP3</a:t>
            </a:r>
          </a:p>
          <a:p>
            <a:endParaRPr lang="it-IT" sz="1400" dirty="0"/>
          </a:p>
        </p:txBody>
      </p:sp>
      <p:sp>
        <p:nvSpPr>
          <p:cNvPr id="16" name="Freccia a destra 1">
            <a:extLst>
              <a:ext uri="{FF2B5EF4-FFF2-40B4-BE49-F238E27FC236}">
                <a16:creationId xmlns:a16="http://schemas.microsoft.com/office/drawing/2014/main" xmlns="" id="{55AC3DE3-360F-477E-A416-1002EAF5E8F2}"/>
              </a:ext>
            </a:extLst>
          </p:cNvPr>
          <p:cNvSpPr/>
          <p:nvPr/>
        </p:nvSpPr>
        <p:spPr>
          <a:xfrm>
            <a:off x="6024674" y="2697043"/>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42763408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820276"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Metrics</a:t>
            </a:r>
            <a:r>
              <a:rPr lang="it-IT" dirty="0"/>
              <a:t> for </a:t>
            </a:r>
            <a:r>
              <a:rPr lang="it-IT" dirty="0" err="1"/>
              <a:t>capability</a:t>
            </a:r>
            <a:r>
              <a:rPr lang="it-IT" dirty="0"/>
              <a:t> </a:t>
            </a:r>
            <a:r>
              <a:rPr lang="it-IT" dirty="0" err="1"/>
              <a:t>assessment</a:t>
            </a:r>
            <a:r>
              <a:rPr lang="it-IT" dirty="0"/>
              <a:t>: ROC </a:t>
            </a:r>
            <a:r>
              <a:rPr lang="it-IT" dirty="0" err="1"/>
              <a:t>curves</a:t>
            </a:r>
            <a:endParaRPr dirty="0"/>
          </a:p>
        </p:txBody>
      </p:sp>
      <p:pic>
        <p:nvPicPr>
          <p:cNvPr id="3074" name="Picture 2" descr="https://lh6.googleusercontent.com/9ZoeD1UPBPt2ett2yRpe3nUvCDNLE1TnK2S034QS0tr7szcbLPmAxvWwIK0l9u--6y1i1uqQov77pETHUvmB8dV1nBWbrZzarWu3EKLtRTM8m7tanlj15SUCEnjozU4M3JJHqNT_B38">
            <a:extLst>
              <a:ext uri="{FF2B5EF4-FFF2-40B4-BE49-F238E27FC236}">
                <a16:creationId xmlns:a16="http://schemas.microsoft.com/office/drawing/2014/main" xmlns="" id="{A5A67BD3-0D8B-4B6E-9CA6-D559B5C713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026" y="1390716"/>
            <a:ext cx="2887984" cy="216598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lh5.googleusercontent.com/yWDtQ-c8PD1Eppo8nP76rLrMAE_fA9Xc7TvaGmWOObroY93mejtpZZMdUuNGe6SxbVVgsYIButZ7Xl9AeOKdLjS6_OsIvwMqWpwzhQ2TaFYiTqEOR-kJOrpHGcu4eBZK3P4YopChVZU">
            <a:extLst>
              <a:ext uri="{FF2B5EF4-FFF2-40B4-BE49-F238E27FC236}">
                <a16:creationId xmlns:a16="http://schemas.microsoft.com/office/drawing/2014/main" xmlns="" id="{5015DAFA-B47F-4682-89C6-F901A482EF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3793" y="1390715"/>
            <a:ext cx="2887984" cy="2165988"/>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s://lh5.googleusercontent.com/OYojtOL2n0TXbSBuRhk3ywWpIWrafTJpooSrZ3sPE3AWMGJpORmiZE_ERpUClPWrT4iqEQFjKgHNYVmDAJvEQQEH7Rht0heMJvJ0v40yGgnexoJGIo1HTOFTFISSSbeFfhE1A5VsYbU">
            <a:extLst>
              <a:ext uri="{FF2B5EF4-FFF2-40B4-BE49-F238E27FC236}">
                <a16:creationId xmlns:a16="http://schemas.microsoft.com/office/drawing/2014/main" xmlns="" id="{2CFB0873-6A45-402A-BE6D-DF54A65D70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56016" y="1383151"/>
            <a:ext cx="2887984" cy="2165988"/>
          </a:xfrm>
          <a:prstGeom prst="rect">
            <a:avLst/>
          </a:prstGeom>
          <a:noFill/>
          <a:extLst>
            <a:ext uri="{909E8E84-426E-40DD-AFC4-6F175D3DCCD1}">
              <a14:hiddenFill xmlns:a14="http://schemas.microsoft.com/office/drawing/2010/main">
                <a:solidFill>
                  <a:srgbClr val="FFFFFF"/>
                </a:solidFill>
              </a14:hiddenFill>
            </a:ext>
          </a:extLst>
        </p:spPr>
      </p:pic>
      <p:sp>
        <p:nvSpPr>
          <p:cNvPr id="2" name="CasellaDiTesto 1">
            <a:extLst>
              <a:ext uri="{FF2B5EF4-FFF2-40B4-BE49-F238E27FC236}">
                <a16:creationId xmlns:a16="http://schemas.microsoft.com/office/drawing/2014/main" xmlns="" id="{821D26C1-8A1D-4E35-8F24-57D6453DDBDF}"/>
              </a:ext>
            </a:extLst>
          </p:cNvPr>
          <p:cNvSpPr txBox="1"/>
          <p:nvPr/>
        </p:nvSpPr>
        <p:spPr>
          <a:xfrm>
            <a:off x="1325183" y="3594185"/>
            <a:ext cx="1474470" cy="307777"/>
          </a:xfrm>
          <a:prstGeom prst="rect">
            <a:avLst/>
          </a:prstGeom>
          <a:noFill/>
        </p:spPr>
        <p:txBody>
          <a:bodyPr wrap="square" rtlCol="0">
            <a:spAutoFit/>
          </a:bodyPr>
          <a:lstStyle/>
          <a:p>
            <a:r>
              <a:rPr lang="it-IT" sz="1400" dirty="0"/>
              <a:t>ak4</a:t>
            </a:r>
          </a:p>
        </p:txBody>
      </p:sp>
      <p:sp>
        <p:nvSpPr>
          <p:cNvPr id="9" name="CasellaDiTesto 8">
            <a:extLst>
              <a:ext uri="{FF2B5EF4-FFF2-40B4-BE49-F238E27FC236}">
                <a16:creationId xmlns:a16="http://schemas.microsoft.com/office/drawing/2014/main" xmlns="" id="{8816A0D8-3817-4C55-82B9-216301FF7A3E}"/>
              </a:ext>
            </a:extLst>
          </p:cNvPr>
          <p:cNvSpPr txBox="1"/>
          <p:nvPr/>
        </p:nvSpPr>
        <p:spPr>
          <a:xfrm>
            <a:off x="4438650" y="3627416"/>
            <a:ext cx="1474470" cy="307777"/>
          </a:xfrm>
          <a:prstGeom prst="rect">
            <a:avLst/>
          </a:prstGeom>
          <a:noFill/>
        </p:spPr>
        <p:txBody>
          <a:bodyPr wrap="square" rtlCol="0">
            <a:spAutoFit/>
          </a:bodyPr>
          <a:lstStyle/>
          <a:p>
            <a:r>
              <a:rPr lang="it-IT" sz="1400" dirty="0"/>
              <a:t>ak5</a:t>
            </a:r>
          </a:p>
        </p:txBody>
      </p:sp>
      <p:sp>
        <p:nvSpPr>
          <p:cNvPr id="10" name="CasellaDiTesto 9">
            <a:extLst>
              <a:ext uri="{FF2B5EF4-FFF2-40B4-BE49-F238E27FC236}">
                <a16:creationId xmlns:a16="http://schemas.microsoft.com/office/drawing/2014/main" xmlns="" id="{01625D70-FBC0-4E6E-9B96-1BDE5061341F}"/>
              </a:ext>
            </a:extLst>
          </p:cNvPr>
          <p:cNvSpPr txBox="1"/>
          <p:nvPr/>
        </p:nvSpPr>
        <p:spPr>
          <a:xfrm>
            <a:off x="7460873" y="3594185"/>
            <a:ext cx="1474470" cy="307777"/>
          </a:xfrm>
          <a:prstGeom prst="rect">
            <a:avLst/>
          </a:prstGeom>
          <a:noFill/>
        </p:spPr>
        <p:txBody>
          <a:bodyPr wrap="square" rtlCol="0">
            <a:spAutoFit/>
          </a:bodyPr>
          <a:lstStyle/>
          <a:p>
            <a:r>
              <a:rPr lang="it-IT" sz="1400" dirty="0"/>
              <a:t>ak6</a:t>
            </a:r>
          </a:p>
        </p:txBody>
      </p:sp>
      <p:sp>
        <p:nvSpPr>
          <p:cNvPr id="11" name="Freccia a destra 1">
            <a:extLst>
              <a:ext uri="{FF2B5EF4-FFF2-40B4-BE49-F238E27FC236}">
                <a16:creationId xmlns:a16="http://schemas.microsoft.com/office/drawing/2014/main" xmlns="" id="{34689733-952F-4C2D-962D-F5F06784A0D9}"/>
              </a:ext>
            </a:extLst>
          </p:cNvPr>
          <p:cNvSpPr/>
          <p:nvPr/>
        </p:nvSpPr>
        <p:spPr>
          <a:xfrm>
            <a:off x="1456388" y="4477022"/>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CasellaDiTesto 2">
            <a:extLst>
              <a:ext uri="{FF2B5EF4-FFF2-40B4-BE49-F238E27FC236}">
                <a16:creationId xmlns:a16="http://schemas.microsoft.com/office/drawing/2014/main" xmlns="" id="{24D224AB-A173-47E9-8BFD-0071FEB647EC}"/>
              </a:ext>
            </a:extLst>
          </p:cNvPr>
          <p:cNvSpPr txBox="1"/>
          <p:nvPr/>
        </p:nvSpPr>
        <p:spPr>
          <a:xfrm>
            <a:off x="2062418" y="4426439"/>
            <a:ext cx="5954233" cy="307777"/>
          </a:xfrm>
          <a:prstGeom prst="rect">
            <a:avLst/>
          </a:prstGeom>
          <a:noFill/>
        </p:spPr>
        <p:txBody>
          <a:bodyPr wrap="square" rtlCol="0">
            <a:spAutoFit/>
          </a:bodyPr>
          <a:lstStyle/>
          <a:p>
            <a:r>
              <a:rPr lang="it-IT" sz="1400" dirty="0" err="1"/>
              <a:t>Only</a:t>
            </a:r>
            <a:r>
              <a:rPr lang="it-IT" sz="1400" dirty="0"/>
              <a:t> the decoder for </a:t>
            </a:r>
            <a:r>
              <a:rPr lang="it-IT" sz="1400" dirty="0" err="1"/>
              <a:t>subject</a:t>
            </a:r>
            <a:r>
              <a:rPr lang="it-IT" sz="1400" dirty="0"/>
              <a:t> ak6 shows a </a:t>
            </a:r>
            <a:r>
              <a:rPr lang="it-IT" sz="1400" dirty="0" err="1"/>
              <a:t>good</a:t>
            </a:r>
            <a:r>
              <a:rPr lang="it-IT" sz="1400" dirty="0"/>
              <a:t> performance</a:t>
            </a:r>
          </a:p>
        </p:txBody>
      </p:sp>
    </p:spTree>
    <p:extLst>
      <p:ext uri="{BB962C8B-B14F-4D97-AF65-F5344CB8AC3E}">
        <p14:creationId xmlns:p14="http://schemas.microsoft.com/office/powerpoint/2010/main" val="1375187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351770"/>
            <a:ext cx="7820276"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Metrics</a:t>
            </a:r>
            <a:r>
              <a:rPr lang="it-IT" dirty="0"/>
              <a:t> for </a:t>
            </a:r>
            <a:r>
              <a:rPr lang="it-IT" dirty="0" err="1"/>
              <a:t>capability</a:t>
            </a:r>
            <a:r>
              <a:rPr lang="it-IT" dirty="0"/>
              <a:t> </a:t>
            </a:r>
            <a:r>
              <a:rPr lang="it-IT" dirty="0" err="1"/>
              <a:t>assessment</a:t>
            </a:r>
            <a:r>
              <a:rPr lang="it-IT" dirty="0"/>
              <a:t>: class </a:t>
            </a:r>
            <a:r>
              <a:rPr lang="it-IT" dirty="0" err="1"/>
              <a:t>error</a:t>
            </a:r>
            <a:r>
              <a:rPr lang="it-IT" dirty="0"/>
              <a:t> and </a:t>
            </a:r>
            <a:r>
              <a:rPr lang="it-IT" dirty="0" err="1"/>
              <a:t>confusion</a:t>
            </a:r>
            <a:r>
              <a:rPr lang="it-IT" dirty="0"/>
              <a:t> </a:t>
            </a:r>
            <a:r>
              <a:rPr lang="it-IT" dirty="0" err="1"/>
              <a:t>matrix</a:t>
            </a:r>
            <a:endParaRPr dirty="0"/>
          </a:p>
        </p:txBody>
      </p:sp>
      <p:sp>
        <p:nvSpPr>
          <p:cNvPr id="2" name="CasellaDiTesto 1">
            <a:extLst>
              <a:ext uri="{FF2B5EF4-FFF2-40B4-BE49-F238E27FC236}">
                <a16:creationId xmlns:a16="http://schemas.microsoft.com/office/drawing/2014/main" xmlns="" id="{821D26C1-8A1D-4E35-8F24-57D6453DDBDF}"/>
              </a:ext>
            </a:extLst>
          </p:cNvPr>
          <p:cNvSpPr txBox="1"/>
          <p:nvPr/>
        </p:nvSpPr>
        <p:spPr>
          <a:xfrm>
            <a:off x="1914466" y="1616795"/>
            <a:ext cx="1474470" cy="1384995"/>
          </a:xfrm>
          <a:prstGeom prst="rect">
            <a:avLst/>
          </a:prstGeom>
          <a:noFill/>
        </p:spPr>
        <p:txBody>
          <a:bodyPr wrap="square" rtlCol="0">
            <a:spAutoFit/>
          </a:bodyPr>
          <a:lstStyle/>
          <a:p>
            <a:endParaRPr lang="it-IT" sz="1400" dirty="0"/>
          </a:p>
          <a:p>
            <a:r>
              <a:rPr lang="it-IT" sz="1400" dirty="0"/>
              <a:t>	</a:t>
            </a:r>
          </a:p>
          <a:p>
            <a:r>
              <a:rPr lang="it-IT" sz="1400" dirty="0"/>
              <a:t>ak4    </a:t>
            </a:r>
          </a:p>
          <a:p>
            <a:endParaRPr lang="it-IT" sz="1400" dirty="0"/>
          </a:p>
          <a:p>
            <a:endParaRPr lang="it-IT" sz="1400" dirty="0"/>
          </a:p>
          <a:p>
            <a:r>
              <a:rPr lang="it-IT" sz="1400" dirty="0"/>
              <a:t> </a:t>
            </a:r>
          </a:p>
        </p:txBody>
      </p:sp>
      <p:sp>
        <p:nvSpPr>
          <p:cNvPr id="3" name="Parentesi graffa aperta 2">
            <a:extLst>
              <a:ext uri="{FF2B5EF4-FFF2-40B4-BE49-F238E27FC236}">
                <a16:creationId xmlns:a16="http://schemas.microsoft.com/office/drawing/2014/main" xmlns="" id="{18FBB3E8-16F2-455E-B461-34366A471A11}"/>
              </a:ext>
            </a:extLst>
          </p:cNvPr>
          <p:cNvSpPr/>
          <p:nvPr/>
        </p:nvSpPr>
        <p:spPr>
          <a:xfrm>
            <a:off x="2405557" y="1616795"/>
            <a:ext cx="182880" cy="11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4" name="CasellaDiTesto 3">
            <a:extLst>
              <a:ext uri="{FF2B5EF4-FFF2-40B4-BE49-F238E27FC236}">
                <a16:creationId xmlns:a16="http://schemas.microsoft.com/office/drawing/2014/main" xmlns="" id="{C8CDDF3D-6BDD-49C6-B5CC-FD4452A37D09}"/>
              </a:ext>
            </a:extLst>
          </p:cNvPr>
          <p:cNvSpPr txBox="1"/>
          <p:nvPr/>
        </p:nvSpPr>
        <p:spPr>
          <a:xfrm>
            <a:off x="2651700" y="1722474"/>
            <a:ext cx="1795075" cy="307777"/>
          </a:xfrm>
          <a:prstGeom prst="rect">
            <a:avLst/>
          </a:prstGeom>
          <a:noFill/>
        </p:spPr>
        <p:txBody>
          <a:bodyPr wrap="square" rtlCol="0">
            <a:spAutoFit/>
          </a:bodyPr>
          <a:lstStyle/>
          <a:p>
            <a:r>
              <a:rPr lang="it-IT" sz="1400" dirty="0"/>
              <a:t>class </a:t>
            </a:r>
            <a:r>
              <a:rPr lang="it-IT" sz="1400" dirty="0" err="1"/>
              <a:t>error</a:t>
            </a:r>
            <a:r>
              <a:rPr lang="it-IT" sz="1400" dirty="0"/>
              <a:t>: 0.362 </a:t>
            </a:r>
          </a:p>
        </p:txBody>
      </p:sp>
      <p:graphicFrame>
        <p:nvGraphicFramePr>
          <p:cNvPr id="5" name="Tabella 4">
            <a:extLst>
              <a:ext uri="{FF2B5EF4-FFF2-40B4-BE49-F238E27FC236}">
                <a16:creationId xmlns:a16="http://schemas.microsoft.com/office/drawing/2014/main" xmlns="" id="{95F47B4A-46AC-469D-BEF9-8F7BF7A1D912}"/>
              </a:ext>
            </a:extLst>
          </p:cNvPr>
          <p:cNvGraphicFramePr>
            <a:graphicFrameLocks noGrp="1"/>
          </p:cNvGraphicFramePr>
          <p:nvPr>
            <p:extLst>
              <p:ext uri="{D42A27DB-BD31-4B8C-83A1-F6EECF244321}">
                <p14:modId xmlns:p14="http://schemas.microsoft.com/office/powerpoint/2010/main" val="2441106489"/>
              </p:ext>
            </p:extLst>
          </p:nvPr>
        </p:nvGraphicFramePr>
        <p:xfrm>
          <a:off x="3680181" y="2135930"/>
          <a:ext cx="643529" cy="518160"/>
        </p:xfrm>
        <a:graphic>
          <a:graphicData uri="http://schemas.openxmlformats.org/drawingml/2006/table">
            <a:tbl>
              <a:tblPr firstRow="1" bandRow="1">
                <a:tableStyleId>{5C22544A-7EE6-4342-B048-85BDC9FD1C3A}</a:tableStyleId>
              </a:tblPr>
              <a:tblGrid>
                <a:gridCol w="327377">
                  <a:extLst>
                    <a:ext uri="{9D8B030D-6E8A-4147-A177-3AD203B41FA5}">
                      <a16:colId xmlns:a16="http://schemas.microsoft.com/office/drawing/2014/main" xmlns="" val="3120752883"/>
                    </a:ext>
                  </a:extLst>
                </a:gridCol>
                <a:gridCol w="316152">
                  <a:extLst>
                    <a:ext uri="{9D8B030D-6E8A-4147-A177-3AD203B41FA5}">
                      <a16:colId xmlns:a16="http://schemas.microsoft.com/office/drawing/2014/main" xmlns="" val="1951986274"/>
                    </a:ext>
                  </a:extLst>
                </a:gridCol>
              </a:tblGrid>
              <a:tr h="250918">
                <a:tc>
                  <a:txBody>
                    <a:bodyPr/>
                    <a:lstStyle/>
                    <a:p>
                      <a:pPr algn="ctr"/>
                      <a:r>
                        <a:rPr lang="it-IT" sz="1100" b="0" dirty="0">
                          <a:solidFill>
                            <a:schemeClr val="tx1"/>
                          </a:solidFill>
                        </a:rPr>
                        <a:t>574</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b="0" dirty="0">
                          <a:solidFill>
                            <a:schemeClr val="tx1"/>
                          </a:solidFill>
                        </a:rPr>
                        <a:t>63</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2504138200"/>
                  </a:ext>
                </a:extLst>
              </a:tr>
              <a:tr h="250918">
                <a:tc>
                  <a:txBody>
                    <a:bodyPr/>
                    <a:lstStyle/>
                    <a:p>
                      <a:pPr algn="ctr"/>
                      <a:r>
                        <a:rPr lang="it-IT" sz="1100" dirty="0">
                          <a:solidFill>
                            <a:schemeClr val="tx1"/>
                          </a:solidFill>
                        </a:rPr>
                        <a:t>239</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dirty="0">
                          <a:solidFill>
                            <a:schemeClr val="tx1"/>
                          </a:solidFill>
                        </a:rPr>
                        <a:t>144</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3757407252"/>
                  </a:ext>
                </a:extLst>
              </a:tr>
            </a:tbl>
          </a:graphicData>
        </a:graphic>
      </p:graphicFrame>
      <p:sp>
        <p:nvSpPr>
          <p:cNvPr id="6" name="CasellaDiTesto 5">
            <a:extLst>
              <a:ext uri="{FF2B5EF4-FFF2-40B4-BE49-F238E27FC236}">
                <a16:creationId xmlns:a16="http://schemas.microsoft.com/office/drawing/2014/main" xmlns="" id="{8B4122C0-C4C7-45F9-A547-5BCFE139448D}"/>
              </a:ext>
            </a:extLst>
          </p:cNvPr>
          <p:cNvSpPr txBox="1"/>
          <p:nvPr/>
        </p:nvSpPr>
        <p:spPr>
          <a:xfrm>
            <a:off x="2664181" y="2130870"/>
            <a:ext cx="1016000" cy="523220"/>
          </a:xfrm>
          <a:prstGeom prst="rect">
            <a:avLst/>
          </a:prstGeom>
          <a:noFill/>
        </p:spPr>
        <p:txBody>
          <a:bodyPr wrap="square" rtlCol="0">
            <a:spAutoFit/>
          </a:bodyPr>
          <a:lstStyle/>
          <a:p>
            <a:r>
              <a:rPr lang="it-IT" sz="1400" dirty="0" err="1"/>
              <a:t>confusion</a:t>
            </a:r>
            <a:r>
              <a:rPr lang="it-IT" sz="1400" dirty="0"/>
              <a:t> </a:t>
            </a:r>
            <a:r>
              <a:rPr lang="it-IT" sz="1400" dirty="0" err="1"/>
              <a:t>matrix</a:t>
            </a:r>
            <a:r>
              <a:rPr lang="it-IT" sz="1400" dirty="0"/>
              <a:t>:</a:t>
            </a:r>
          </a:p>
        </p:txBody>
      </p:sp>
      <p:sp>
        <p:nvSpPr>
          <p:cNvPr id="13" name="CasellaDiTesto 12">
            <a:extLst>
              <a:ext uri="{FF2B5EF4-FFF2-40B4-BE49-F238E27FC236}">
                <a16:creationId xmlns:a16="http://schemas.microsoft.com/office/drawing/2014/main" xmlns="" id="{62466DC0-95D7-4554-91AB-AA92AF7CC6AB}"/>
              </a:ext>
            </a:extLst>
          </p:cNvPr>
          <p:cNvSpPr txBox="1"/>
          <p:nvPr/>
        </p:nvSpPr>
        <p:spPr>
          <a:xfrm>
            <a:off x="4855221" y="1633727"/>
            <a:ext cx="1474470" cy="1384995"/>
          </a:xfrm>
          <a:prstGeom prst="rect">
            <a:avLst/>
          </a:prstGeom>
          <a:noFill/>
        </p:spPr>
        <p:txBody>
          <a:bodyPr wrap="square" rtlCol="0">
            <a:spAutoFit/>
          </a:bodyPr>
          <a:lstStyle/>
          <a:p>
            <a:endParaRPr lang="it-IT" sz="1400" dirty="0"/>
          </a:p>
          <a:p>
            <a:r>
              <a:rPr lang="it-IT" sz="1400" dirty="0"/>
              <a:t>	</a:t>
            </a:r>
          </a:p>
          <a:p>
            <a:r>
              <a:rPr lang="it-IT" sz="1400" dirty="0"/>
              <a:t>ak5    </a:t>
            </a:r>
          </a:p>
          <a:p>
            <a:endParaRPr lang="it-IT" sz="1400" dirty="0"/>
          </a:p>
          <a:p>
            <a:endParaRPr lang="it-IT" sz="1400" dirty="0"/>
          </a:p>
          <a:p>
            <a:r>
              <a:rPr lang="it-IT" sz="1400" dirty="0"/>
              <a:t> </a:t>
            </a:r>
          </a:p>
        </p:txBody>
      </p:sp>
      <p:sp>
        <p:nvSpPr>
          <p:cNvPr id="14" name="Parentesi graffa aperta 13">
            <a:extLst>
              <a:ext uri="{FF2B5EF4-FFF2-40B4-BE49-F238E27FC236}">
                <a16:creationId xmlns:a16="http://schemas.microsoft.com/office/drawing/2014/main" xmlns="" id="{DE062596-A24D-4C57-9C4A-4CE95EFB24A5}"/>
              </a:ext>
            </a:extLst>
          </p:cNvPr>
          <p:cNvSpPr/>
          <p:nvPr/>
        </p:nvSpPr>
        <p:spPr>
          <a:xfrm>
            <a:off x="5346312" y="1633727"/>
            <a:ext cx="182880" cy="11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5" name="CasellaDiTesto 14">
            <a:extLst>
              <a:ext uri="{FF2B5EF4-FFF2-40B4-BE49-F238E27FC236}">
                <a16:creationId xmlns:a16="http://schemas.microsoft.com/office/drawing/2014/main" xmlns="" id="{6654CB97-8369-482D-B34C-5018A2AE3C22}"/>
              </a:ext>
            </a:extLst>
          </p:cNvPr>
          <p:cNvSpPr txBox="1"/>
          <p:nvPr/>
        </p:nvSpPr>
        <p:spPr>
          <a:xfrm>
            <a:off x="5592455" y="1739406"/>
            <a:ext cx="1795075" cy="307777"/>
          </a:xfrm>
          <a:prstGeom prst="rect">
            <a:avLst/>
          </a:prstGeom>
          <a:noFill/>
        </p:spPr>
        <p:txBody>
          <a:bodyPr wrap="square" rtlCol="0">
            <a:spAutoFit/>
          </a:bodyPr>
          <a:lstStyle/>
          <a:p>
            <a:r>
              <a:rPr lang="it-IT" sz="1400" dirty="0"/>
              <a:t>class </a:t>
            </a:r>
            <a:r>
              <a:rPr lang="it-IT" sz="1400" dirty="0" err="1"/>
              <a:t>error</a:t>
            </a:r>
            <a:r>
              <a:rPr lang="it-IT" sz="1400" dirty="0"/>
              <a:t>: 0.463 </a:t>
            </a:r>
          </a:p>
        </p:txBody>
      </p:sp>
      <p:graphicFrame>
        <p:nvGraphicFramePr>
          <p:cNvPr id="16" name="Tabella 15">
            <a:extLst>
              <a:ext uri="{FF2B5EF4-FFF2-40B4-BE49-F238E27FC236}">
                <a16:creationId xmlns:a16="http://schemas.microsoft.com/office/drawing/2014/main" xmlns="" id="{8BA5A94A-4C89-4D28-B030-7BF0AE427AEB}"/>
              </a:ext>
            </a:extLst>
          </p:cNvPr>
          <p:cNvGraphicFramePr>
            <a:graphicFrameLocks noGrp="1"/>
          </p:cNvGraphicFramePr>
          <p:nvPr>
            <p:extLst>
              <p:ext uri="{D42A27DB-BD31-4B8C-83A1-F6EECF244321}">
                <p14:modId xmlns:p14="http://schemas.microsoft.com/office/powerpoint/2010/main" val="2914575856"/>
              </p:ext>
            </p:extLst>
          </p:nvPr>
        </p:nvGraphicFramePr>
        <p:xfrm>
          <a:off x="6620936" y="2152862"/>
          <a:ext cx="643529" cy="518160"/>
        </p:xfrm>
        <a:graphic>
          <a:graphicData uri="http://schemas.openxmlformats.org/drawingml/2006/table">
            <a:tbl>
              <a:tblPr firstRow="1" bandRow="1">
                <a:tableStyleId>{5C22544A-7EE6-4342-B048-85BDC9FD1C3A}</a:tableStyleId>
              </a:tblPr>
              <a:tblGrid>
                <a:gridCol w="327377">
                  <a:extLst>
                    <a:ext uri="{9D8B030D-6E8A-4147-A177-3AD203B41FA5}">
                      <a16:colId xmlns:a16="http://schemas.microsoft.com/office/drawing/2014/main" xmlns="" val="3120752883"/>
                    </a:ext>
                  </a:extLst>
                </a:gridCol>
                <a:gridCol w="316152">
                  <a:extLst>
                    <a:ext uri="{9D8B030D-6E8A-4147-A177-3AD203B41FA5}">
                      <a16:colId xmlns:a16="http://schemas.microsoft.com/office/drawing/2014/main" xmlns="" val="1951986274"/>
                    </a:ext>
                  </a:extLst>
                </a:gridCol>
              </a:tblGrid>
              <a:tr h="250918">
                <a:tc>
                  <a:txBody>
                    <a:bodyPr/>
                    <a:lstStyle/>
                    <a:p>
                      <a:pPr algn="ctr"/>
                      <a:r>
                        <a:rPr lang="it-IT" sz="1100" b="0" dirty="0">
                          <a:solidFill>
                            <a:schemeClr val="tx1"/>
                          </a:solidFill>
                        </a:rPr>
                        <a:t>316</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b="0" dirty="0">
                          <a:solidFill>
                            <a:schemeClr val="tx1"/>
                          </a:solidFill>
                        </a:rPr>
                        <a:t>194</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2504138200"/>
                  </a:ext>
                </a:extLst>
              </a:tr>
              <a:tr h="250918">
                <a:tc>
                  <a:txBody>
                    <a:bodyPr/>
                    <a:lstStyle/>
                    <a:p>
                      <a:pPr algn="ctr"/>
                      <a:r>
                        <a:rPr lang="it-IT" sz="1100" dirty="0">
                          <a:solidFill>
                            <a:schemeClr val="tx1"/>
                          </a:solidFill>
                        </a:rPr>
                        <a:t>278</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dirty="0">
                          <a:solidFill>
                            <a:schemeClr val="tx1"/>
                          </a:solidFill>
                        </a:rPr>
                        <a:t>232</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3757407252"/>
                  </a:ext>
                </a:extLst>
              </a:tr>
            </a:tbl>
          </a:graphicData>
        </a:graphic>
      </p:graphicFrame>
      <p:sp>
        <p:nvSpPr>
          <p:cNvPr id="17" name="CasellaDiTesto 16">
            <a:extLst>
              <a:ext uri="{FF2B5EF4-FFF2-40B4-BE49-F238E27FC236}">
                <a16:creationId xmlns:a16="http://schemas.microsoft.com/office/drawing/2014/main" xmlns="" id="{15179935-71CD-4769-A71F-E414726EB7CB}"/>
              </a:ext>
            </a:extLst>
          </p:cNvPr>
          <p:cNvSpPr txBox="1"/>
          <p:nvPr/>
        </p:nvSpPr>
        <p:spPr>
          <a:xfrm>
            <a:off x="5604936" y="2147802"/>
            <a:ext cx="1016000" cy="523220"/>
          </a:xfrm>
          <a:prstGeom prst="rect">
            <a:avLst/>
          </a:prstGeom>
          <a:noFill/>
        </p:spPr>
        <p:txBody>
          <a:bodyPr wrap="square" rtlCol="0">
            <a:spAutoFit/>
          </a:bodyPr>
          <a:lstStyle/>
          <a:p>
            <a:r>
              <a:rPr lang="it-IT" sz="1400" dirty="0" err="1"/>
              <a:t>confusion</a:t>
            </a:r>
            <a:r>
              <a:rPr lang="it-IT" sz="1400" dirty="0"/>
              <a:t> </a:t>
            </a:r>
            <a:r>
              <a:rPr lang="it-IT" sz="1400" dirty="0" err="1"/>
              <a:t>matrix</a:t>
            </a:r>
            <a:r>
              <a:rPr lang="it-IT" sz="1400" dirty="0"/>
              <a:t>:</a:t>
            </a:r>
          </a:p>
        </p:txBody>
      </p:sp>
      <p:sp>
        <p:nvSpPr>
          <p:cNvPr id="23" name="CasellaDiTesto 22">
            <a:extLst>
              <a:ext uri="{FF2B5EF4-FFF2-40B4-BE49-F238E27FC236}">
                <a16:creationId xmlns:a16="http://schemas.microsoft.com/office/drawing/2014/main" xmlns="" id="{6039DE92-7257-4429-8329-166D08D3A378}"/>
              </a:ext>
            </a:extLst>
          </p:cNvPr>
          <p:cNvSpPr txBox="1"/>
          <p:nvPr/>
        </p:nvSpPr>
        <p:spPr>
          <a:xfrm>
            <a:off x="3380751" y="2947830"/>
            <a:ext cx="1474470" cy="1384995"/>
          </a:xfrm>
          <a:prstGeom prst="rect">
            <a:avLst/>
          </a:prstGeom>
          <a:noFill/>
        </p:spPr>
        <p:txBody>
          <a:bodyPr wrap="square" rtlCol="0">
            <a:spAutoFit/>
          </a:bodyPr>
          <a:lstStyle/>
          <a:p>
            <a:endParaRPr lang="it-IT" sz="1400" dirty="0"/>
          </a:p>
          <a:p>
            <a:r>
              <a:rPr lang="it-IT" sz="1400" dirty="0"/>
              <a:t>	</a:t>
            </a:r>
          </a:p>
          <a:p>
            <a:r>
              <a:rPr lang="it-IT" sz="1400" dirty="0"/>
              <a:t>ak6    </a:t>
            </a:r>
          </a:p>
          <a:p>
            <a:endParaRPr lang="it-IT" sz="1400" dirty="0"/>
          </a:p>
          <a:p>
            <a:endParaRPr lang="it-IT" sz="1400" dirty="0"/>
          </a:p>
          <a:p>
            <a:r>
              <a:rPr lang="it-IT" sz="1400" dirty="0"/>
              <a:t> </a:t>
            </a:r>
          </a:p>
        </p:txBody>
      </p:sp>
      <p:sp>
        <p:nvSpPr>
          <p:cNvPr id="24" name="Parentesi graffa aperta 23">
            <a:extLst>
              <a:ext uri="{FF2B5EF4-FFF2-40B4-BE49-F238E27FC236}">
                <a16:creationId xmlns:a16="http://schemas.microsoft.com/office/drawing/2014/main" xmlns="" id="{BB2C4173-D768-4FDE-A222-792D7111DF9B}"/>
              </a:ext>
            </a:extLst>
          </p:cNvPr>
          <p:cNvSpPr/>
          <p:nvPr/>
        </p:nvSpPr>
        <p:spPr>
          <a:xfrm>
            <a:off x="3871842" y="2947830"/>
            <a:ext cx="182880" cy="11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25" name="CasellaDiTesto 24">
            <a:extLst>
              <a:ext uri="{FF2B5EF4-FFF2-40B4-BE49-F238E27FC236}">
                <a16:creationId xmlns:a16="http://schemas.microsoft.com/office/drawing/2014/main" xmlns="" id="{2C2DA833-F9C2-4E22-AF3E-9AEC578DAC41}"/>
              </a:ext>
            </a:extLst>
          </p:cNvPr>
          <p:cNvSpPr txBox="1"/>
          <p:nvPr/>
        </p:nvSpPr>
        <p:spPr>
          <a:xfrm>
            <a:off x="4117985" y="3053509"/>
            <a:ext cx="1795075" cy="307777"/>
          </a:xfrm>
          <a:prstGeom prst="rect">
            <a:avLst/>
          </a:prstGeom>
          <a:noFill/>
        </p:spPr>
        <p:txBody>
          <a:bodyPr wrap="square" rtlCol="0">
            <a:spAutoFit/>
          </a:bodyPr>
          <a:lstStyle/>
          <a:p>
            <a:r>
              <a:rPr lang="it-IT" sz="1400" dirty="0"/>
              <a:t>class </a:t>
            </a:r>
            <a:r>
              <a:rPr lang="it-IT" sz="1400" dirty="0" err="1"/>
              <a:t>error</a:t>
            </a:r>
            <a:r>
              <a:rPr lang="it-IT" sz="1400" dirty="0"/>
              <a:t>: 0.238 </a:t>
            </a:r>
          </a:p>
        </p:txBody>
      </p:sp>
      <p:graphicFrame>
        <p:nvGraphicFramePr>
          <p:cNvPr id="26" name="Tabella 25">
            <a:extLst>
              <a:ext uri="{FF2B5EF4-FFF2-40B4-BE49-F238E27FC236}">
                <a16:creationId xmlns:a16="http://schemas.microsoft.com/office/drawing/2014/main" xmlns="" id="{92137D14-2904-4EED-9BD5-B3410C98F967}"/>
              </a:ext>
            </a:extLst>
          </p:cNvPr>
          <p:cNvGraphicFramePr>
            <a:graphicFrameLocks noGrp="1"/>
          </p:cNvGraphicFramePr>
          <p:nvPr>
            <p:extLst>
              <p:ext uri="{D42A27DB-BD31-4B8C-83A1-F6EECF244321}">
                <p14:modId xmlns:p14="http://schemas.microsoft.com/office/powerpoint/2010/main" val="1725163812"/>
              </p:ext>
            </p:extLst>
          </p:nvPr>
        </p:nvGraphicFramePr>
        <p:xfrm>
          <a:off x="5146466" y="3466965"/>
          <a:ext cx="643529" cy="518160"/>
        </p:xfrm>
        <a:graphic>
          <a:graphicData uri="http://schemas.openxmlformats.org/drawingml/2006/table">
            <a:tbl>
              <a:tblPr firstRow="1" bandRow="1">
                <a:tableStyleId>{5C22544A-7EE6-4342-B048-85BDC9FD1C3A}</a:tableStyleId>
              </a:tblPr>
              <a:tblGrid>
                <a:gridCol w="327377">
                  <a:extLst>
                    <a:ext uri="{9D8B030D-6E8A-4147-A177-3AD203B41FA5}">
                      <a16:colId xmlns:a16="http://schemas.microsoft.com/office/drawing/2014/main" xmlns="" val="3120752883"/>
                    </a:ext>
                  </a:extLst>
                </a:gridCol>
                <a:gridCol w="316152">
                  <a:extLst>
                    <a:ext uri="{9D8B030D-6E8A-4147-A177-3AD203B41FA5}">
                      <a16:colId xmlns:a16="http://schemas.microsoft.com/office/drawing/2014/main" xmlns="" val="1951986274"/>
                    </a:ext>
                  </a:extLst>
                </a:gridCol>
              </a:tblGrid>
              <a:tr h="250918">
                <a:tc>
                  <a:txBody>
                    <a:bodyPr/>
                    <a:lstStyle/>
                    <a:p>
                      <a:pPr algn="ctr"/>
                      <a:r>
                        <a:rPr lang="it-IT" sz="1100" b="0" dirty="0">
                          <a:solidFill>
                            <a:schemeClr val="tx1"/>
                          </a:solidFill>
                        </a:rPr>
                        <a:t>420</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b="0" dirty="0">
                          <a:solidFill>
                            <a:schemeClr val="tx1"/>
                          </a:solidFill>
                        </a:rPr>
                        <a:t>90</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xmlns="" val="2504138200"/>
                  </a:ext>
                </a:extLst>
              </a:tr>
              <a:tr h="250918">
                <a:tc>
                  <a:txBody>
                    <a:bodyPr/>
                    <a:lstStyle/>
                    <a:p>
                      <a:pPr algn="ctr"/>
                      <a:r>
                        <a:rPr lang="it-IT" sz="1100" dirty="0">
                          <a:solidFill>
                            <a:schemeClr val="tx1"/>
                          </a:solidFill>
                        </a:rPr>
                        <a:t>152</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t-IT" sz="1100" dirty="0">
                          <a:solidFill>
                            <a:schemeClr val="tx1"/>
                          </a:solidFill>
                        </a:rPr>
                        <a:t>358</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3757407252"/>
                  </a:ext>
                </a:extLst>
              </a:tr>
            </a:tbl>
          </a:graphicData>
        </a:graphic>
      </p:graphicFrame>
      <p:sp>
        <p:nvSpPr>
          <p:cNvPr id="27" name="CasellaDiTesto 26">
            <a:extLst>
              <a:ext uri="{FF2B5EF4-FFF2-40B4-BE49-F238E27FC236}">
                <a16:creationId xmlns:a16="http://schemas.microsoft.com/office/drawing/2014/main" xmlns="" id="{B5DF12F4-BA33-4025-AFA5-4B26E8616055}"/>
              </a:ext>
            </a:extLst>
          </p:cNvPr>
          <p:cNvSpPr txBox="1"/>
          <p:nvPr/>
        </p:nvSpPr>
        <p:spPr>
          <a:xfrm>
            <a:off x="4130466" y="3461905"/>
            <a:ext cx="1016000" cy="523220"/>
          </a:xfrm>
          <a:prstGeom prst="rect">
            <a:avLst/>
          </a:prstGeom>
          <a:noFill/>
        </p:spPr>
        <p:txBody>
          <a:bodyPr wrap="square" rtlCol="0">
            <a:spAutoFit/>
          </a:bodyPr>
          <a:lstStyle/>
          <a:p>
            <a:r>
              <a:rPr lang="it-IT" sz="1400" dirty="0" err="1"/>
              <a:t>confusion</a:t>
            </a:r>
            <a:r>
              <a:rPr lang="it-IT" sz="1400" dirty="0"/>
              <a:t> </a:t>
            </a:r>
            <a:r>
              <a:rPr lang="it-IT" sz="1400" dirty="0" err="1"/>
              <a:t>matrix</a:t>
            </a:r>
            <a:r>
              <a:rPr lang="it-IT" sz="1400" dirty="0"/>
              <a:t>:</a:t>
            </a:r>
          </a:p>
        </p:txBody>
      </p:sp>
    </p:spTree>
    <p:extLst>
      <p:ext uri="{BB962C8B-B14F-4D97-AF65-F5344CB8AC3E}">
        <p14:creationId xmlns:p14="http://schemas.microsoft.com/office/powerpoint/2010/main" val="31093783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FE1EE136-465A-4739-B3E7-CABC5872F9EE}"/>
              </a:ext>
            </a:extLst>
          </p:cNvPr>
          <p:cNvSpPr>
            <a:spLocks noGrp="1"/>
          </p:cNvSpPr>
          <p:nvPr>
            <p:ph type="title"/>
          </p:nvPr>
        </p:nvSpPr>
        <p:spPr>
          <a:xfrm>
            <a:off x="1963175" y="2105246"/>
            <a:ext cx="6686550" cy="2043634"/>
          </a:xfrm>
        </p:spPr>
        <p:txBody>
          <a:bodyPr/>
          <a:lstStyle/>
          <a:p>
            <a:r>
              <a:rPr lang="it-IT" b="1" dirty="0" err="1"/>
              <a:t>Discussion</a:t>
            </a:r>
            <a:endParaRPr lang="it-IT" dirty="0"/>
          </a:p>
        </p:txBody>
      </p:sp>
    </p:spTree>
    <p:extLst>
      <p:ext uri="{BB962C8B-B14F-4D97-AF65-F5344CB8AC3E}">
        <p14:creationId xmlns:p14="http://schemas.microsoft.com/office/powerpoint/2010/main" val="26492898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FE1EE136-465A-4739-B3E7-CABC5872F9EE}"/>
              </a:ext>
            </a:extLst>
          </p:cNvPr>
          <p:cNvSpPr>
            <a:spLocks noGrp="1"/>
          </p:cNvSpPr>
          <p:nvPr>
            <p:ph type="title"/>
          </p:nvPr>
        </p:nvSpPr>
        <p:spPr>
          <a:xfrm>
            <a:off x="1633565" y="489348"/>
            <a:ext cx="6683765" cy="960668"/>
          </a:xfrm>
        </p:spPr>
        <p:txBody>
          <a:bodyPr/>
          <a:lstStyle/>
          <a:p>
            <a:r>
              <a:rPr lang="it-IT" dirty="0" err="1"/>
              <a:t>Summary</a:t>
            </a:r>
            <a:endParaRPr lang="it-IT" dirty="0"/>
          </a:p>
        </p:txBody>
      </p:sp>
      <p:sp>
        <p:nvSpPr>
          <p:cNvPr id="5" name="Segnaposto contenuto 4">
            <a:extLst>
              <a:ext uri="{FF2B5EF4-FFF2-40B4-BE49-F238E27FC236}">
                <a16:creationId xmlns:a16="http://schemas.microsoft.com/office/drawing/2014/main" xmlns="" id="{EA59DA5C-C5BF-4487-8A97-9DCF61527EC7}"/>
              </a:ext>
            </a:extLst>
          </p:cNvPr>
          <p:cNvSpPr>
            <a:spLocks noGrp="1"/>
          </p:cNvSpPr>
          <p:nvPr>
            <p:ph idx="1"/>
          </p:nvPr>
        </p:nvSpPr>
        <p:spPr>
          <a:xfrm>
            <a:off x="1633565" y="1450016"/>
            <a:ext cx="6851216" cy="2833217"/>
          </a:xfrm>
        </p:spPr>
        <p:txBody>
          <a:bodyPr/>
          <a:lstStyle/>
          <a:p>
            <a:r>
              <a:rPr lang="en-US" sz="1600" dirty="0"/>
              <a:t>For all the participants the channels of interest (CP3, CP4, C3, C1) have the highest activity during MI termination</a:t>
            </a:r>
          </a:p>
          <a:p>
            <a:endParaRPr lang="en-US" sz="1600" dirty="0"/>
          </a:p>
          <a:p>
            <a:r>
              <a:rPr lang="en-US" sz="1600" dirty="0"/>
              <a:t>Kinesthetic Motor Imagery shows for all the participants the expected pattern of brain activity</a:t>
            </a:r>
          </a:p>
          <a:p>
            <a:endParaRPr lang="en-US" sz="1600" dirty="0"/>
          </a:p>
          <a:p>
            <a:r>
              <a:rPr lang="en-US" sz="1600" dirty="0"/>
              <a:t>Beta rebound is almost always accompanied by mu rebound</a:t>
            </a:r>
          </a:p>
          <a:p>
            <a:endParaRPr lang="en-US" sz="1600" dirty="0"/>
          </a:p>
          <a:p>
            <a:endParaRPr lang="en-US" dirty="0"/>
          </a:p>
          <a:p>
            <a:endParaRPr lang="it-IT" dirty="0"/>
          </a:p>
        </p:txBody>
      </p:sp>
    </p:spTree>
    <p:extLst>
      <p:ext uri="{BB962C8B-B14F-4D97-AF65-F5344CB8AC3E}">
        <p14:creationId xmlns:p14="http://schemas.microsoft.com/office/powerpoint/2010/main" val="14786363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FE1EE136-465A-4739-B3E7-CABC5872F9EE}"/>
              </a:ext>
            </a:extLst>
          </p:cNvPr>
          <p:cNvSpPr>
            <a:spLocks noGrp="1"/>
          </p:cNvSpPr>
          <p:nvPr>
            <p:ph type="title"/>
          </p:nvPr>
        </p:nvSpPr>
        <p:spPr>
          <a:xfrm>
            <a:off x="1633565" y="489348"/>
            <a:ext cx="7042602" cy="960668"/>
          </a:xfrm>
        </p:spPr>
        <p:txBody>
          <a:bodyPr/>
          <a:lstStyle/>
          <a:p>
            <a:r>
              <a:rPr lang="it-IT" dirty="0"/>
              <a:t>Major </a:t>
            </a:r>
            <a:r>
              <a:rPr lang="it-IT" dirty="0" err="1"/>
              <a:t>issues</a:t>
            </a:r>
            <a:r>
              <a:rPr lang="it-IT" dirty="0"/>
              <a:t> </a:t>
            </a:r>
            <a:r>
              <a:rPr lang="it-IT" dirty="0" err="1"/>
              <a:t>encountered</a:t>
            </a:r>
            <a:r>
              <a:rPr lang="it-IT" dirty="0"/>
              <a:t>/</a:t>
            </a:r>
            <a:r>
              <a:rPr lang="it-IT" dirty="0" err="1"/>
              <a:t>Improvements</a:t>
            </a:r>
            <a:endParaRPr lang="it-IT" dirty="0"/>
          </a:p>
        </p:txBody>
      </p:sp>
      <p:sp>
        <p:nvSpPr>
          <p:cNvPr id="5" name="Segnaposto contenuto 4">
            <a:extLst>
              <a:ext uri="{FF2B5EF4-FFF2-40B4-BE49-F238E27FC236}">
                <a16:creationId xmlns:a16="http://schemas.microsoft.com/office/drawing/2014/main" xmlns="" id="{EA59DA5C-C5BF-4487-8A97-9DCF61527EC7}"/>
              </a:ext>
            </a:extLst>
          </p:cNvPr>
          <p:cNvSpPr>
            <a:spLocks noGrp="1"/>
          </p:cNvSpPr>
          <p:nvPr>
            <p:ph idx="1"/>
          </p:nvPr>
        </p:nvSpPr>
        <p:spPr>
          <a:xfrm>
            <a:off x="1633565" y="1364956"/>
            <a:ext cx="6851216" cy="3143249"/>
          </a:xfrm>
        </p:spPr>
        <p:txBody>
          <a:bodyPr>
            <a:noAutofit/>
          </a:bodyPr>
          <a:lstStyle/>
          <a:p>
            <a:r>
              <a:rPr lang="en-US" sz="1600" dirty="0"/>
              <a:t>The decoder shows higher performance for one participant with respect to the others</a:t>
            </a:r>
          </a:p>
          <a:p>
            <a:endParaRPr lang="en-US" sz="1600" dirty="0"/>
          </a:p>
          <a:p>
            <a:r>
              <a:rPr lang="en-US" sz="1600" dirty="0"/>
              <a:t>Mean class error over CV folds with respect to the number of features shows a monotonic decreasing trend</a:t>
            </a:r>
          </a:p>
          <a:p>
            <a:endParaRPr lang="en-US" sz="1600" dirty="0"/>
          </a:p>
          <a:p>
            <a:r>
              <a:rPr lang="en-US" sz="1600" dirty="0"/>
              <a:t>It is possible that some problems in re-ordering the features for Fisher scores maps were present in the code</a:t>
            </a:r>
          </a:p>
          <a:p>
            <a:endParaRPr lang="en-US" sz="1600" dirty="0"/>
          </a:p>
          <a:p>
            <a:endParaRPr lang="en-US" sz="1600" dirty="0"/>
          </a:p>
          <a:p>
            <a:endParaRPr lang="en-US" sz="1600" dirty="0"/>
          </a:p>
          <a:p>
            <a:endParaRPr lang="en-US" sz="1600" dirty="0"/>
          </a:p>
          <a:p>
            <a:endParaRPr lang="it-IT" sz="1600" dirty="0"/>
          </a:p>
        </p:txBody>
      </p:sp>
    </p:spTree>
    <p:extLst>
      <p:ext uri="{BB962C8B-B14F-4D97-AF65-F5344CB8AC3E}">
        <p14:creationId xmlns:p14="http://schemas.microsoft.com/office/powerpoint/2010/main" val="39670489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egnaposto contenuto 4">
            <a:extLst>
              <a:ext uri="{FF2B5EF4-FFF2-40B4-BE49-F238E27FC236}">
                <a16:creationId xmlns:a16="http://schemas.microsoft.com/office/drawing/2014/main" xmlns="" id="{EA59DA5C-C5BF-4487-8A97-9DCF61527EC7}"/>
              </a:ext>
            </a:extLst>
          </p:cNvPr>
          <p:cNvSpPr>
            <a:spLocks noGrp="1"/>
          </p:cNvSpPr>
          <p:nvPr>
            <p:ph idx="1"/>
          </p:nvPr>
        </p:nvSpPr>
        <p:spPr>
          <a:xfrm>
            <a:off x="1633565" y="1216100"/>
            <a:ext cx="6851216" cy="3143249"/>
          </a:xfrm>
        </p:spPr>
        <p:txBody>
          <a:bodyPr>
            <a:noAutofit/>
          </a:bodyPr>
          <a:lstStyle/>
          <a:p>
            <a:endParaRPr lang="en-US" sz="1600" dirty="0">
              <a:solidFill>
                <a:srgbClr val="FF0000"/>
              </a:solidFill>
            </a:endParaRPr>
          </a:p>
          <a:p>
            <a:r>
              <a:rPr lang="en-US" sz="1600" dirty="0">
                <a:solidFill>
                  <a:schemeClr val="tx1"/>
                </a:solidFill>
              </a:rPr>
              <a:t>Extraction of the epochs (backward/forward) may also have affected the results </a:t>
            </a:r>
          </a:p>
          <a:p>
            <a:endParaRPr lang="en-US" sz="1600" dirty="0">
              <a:solidFill>
                <a:schemeClr val="tx1"/>
              </a:solidFill>
            </a:endParaRPr>
          </a:p>
          <a:p>
            <a:r>
              <a:rPr lang="en-US" sz="1600" dirty="0">
                <a:solidFill>
                  <a:schemeClr val="tx1"/>
                </a:solidFill>
              </a:rPr>
              <a:t>Principal Component Analysis (we tried to implement it but we did not get good results)</a:t>
            </a:r>
          </a:p>
          <a:p>
            <a:endParaRPr lang="en-US" sz="1600" dirty="0">
              <a:solidFill>
                <a:schemeClr val="tx1"/>
              </a:solidFill>
            </a:endParaRPr>
          </a:p>
          <a:p>
            <a:endParaRPr lang="en-US" sz="1600" dirty="0">
              <a:solidFill>
                <a:schemeClr val="tx1"/>
              </a:solidFill>
            </a:endParaRPr>
          </a:p>
          <a:p>
            <a:endParaRPr lang="en-US" sz="1600" dirty="0"/>
          </a:p>
          <a:p>
            <a:endParaRPr lang="en-US" sz="1600" dirty="0"/>
          </a:p>
          <a:p>
            <a:endParaRPr lang="en-US" sz="1600" dirty="0"/>
          </a:p>
          <a:p>
            <a:endParaRPr lang="en-US" sz="1600" dirty="0"/>
          </a:p>
          <a:p>
            <a:endParaRPr lang="it-IT" sz="1600" dirty="0"/>
          </a:p>
        </p:txBody>
      </p:sp>
      <p:sp>
        <p:nvSpPr>
          <p:cNvPr id="7" name="Titolo 1">
            <a:extLst>
              <a:ext uri="{FF2B5EF4-FFF2-40B4-BE49-F238E27FC236}">
                <a16:creationId xmlns:a16="http://schemas.microsoft.com/office/drawing/2014/main" xmlns="" id="{CFF45ACC-4B0C-4D54-87F7-6D7256CADC91}"/>
              </a:ext>
            </a:extLst>
          </p:cNvPr>
          <p:cNvSpPr>
            <a:spLocks noGrp="1"/>
          </p:cNvSpPr>
          <p:nvPr>
            <p:ph type="title"/>
          </p:nvPr>
        </p:nvSpPr>
        <p:spPr>
          <a:xfrm>
            <a:off x="1633565" y="489348"/>
            <a:ext cx="7042602" cy="960668"/>
          </a:xfrm>
        </p:spPr>
        <p:txBody>
          <a:bodyPr/>
          <a:lstStyle/>
          <a:p>
            <a:r>
              <a:rPr lang="it-IT" dirty="0"/>
              <a:t>Major </a:t>
            </a:r>
            <a:r>
              <a:rPr lang="it-IT" dirty="0" err="1"/>
              <a:t>issues</a:t>
            </a:r>
            <a:r>
              <a:rPr lang="it-IT" dirty="0"/>
              <a:t> </a:t>
            </a:r>
            <a:r>
              <a:rPr lang="it-IT" dirty="0" err="1"/>
              <a:t>encountered</a:t>
            </a:r>
            <a:r>
              <a:rPr lang="it-IT" dirty="0"/>
              <a:t>/</a:t>
            </a:r>
            <a:r>
              <a:rPr lang="it-IT" dirty="0" err="1"/>
              <a:t>Improvements</a:t>
            </a:r>
            <a:endParaRPr lang="it-IT" dirty="0"/>
          </a:p>
        </p:txBody>
      </p:sp>
    </p:spTree>
    <p:extLst>
      <p:ext uri="{BB962C8B-B14F-4D97-AF65-F5344CB8AC3E}">
        <p14:creationId xmlns:p14="http://schemas.microsoft.com/office/powerpoint/2010/main" val="19872279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FE1EE136-465A-4739-B3E7-CABC5872F9EE}"/>
              </a:ext>
            </a:extLst>
          </p:cNvPr>
          <p:cNvSpPr>
            <a:spLocks noGrp="1"/>
          </p:cNvSpPr>
          <p:nvPr>
            <p:ph type="title"/>
          </p:nvPr>
        </p:nvSpPr>
        <p:spPr>
          <a:xfrm>
            <a:off x="1325221" y="425552"/>
            <a:ext cx="6946909" cy="960668"/>
          </a:xfrm>
        </p:spPr>
        <p:txBody>
          <a:bodyPr/>
          <a:lstStyle/>
          <a:p>
            <a:r>
              <a:rPr lang="it-IT" dirty="0"/>
              <a:t>…online!</a:t>
            </a:r>
          </a:p>
        </p:txBody>
      </p:sp>
      <p:sp>
        <p:nvSpPr>
          <p:cNvPr id="5" name="Segnaposto contenuto 4">
            <a:extLst>
              <a:ext uri="{FF2B5EF4-FFF2-40B4-BE49-F238E27FC236}">
                <a16:creationId xmlns:a16="http://schemas.microsoft.com/office/drawing/2014/main" xmlns="" id="{EA59DA5C-C5BF-4487-8A97-9DCF61527EC7}"/>
              </a:ext>
            </a:extLst>
          </p:cNvPr>
          <p:cNvSpPr>
            <a:spLocks noGrp="1"/>
          </p:cNvSpPr>
          <p:nvPr>
            <p:ph idx="1"/>
          </p:nvPr>
        </p:nvSpPr>
        <p:spPr>
          <a:xfrm>
            <a:off x="1420914" y="1247997"/>
            <a:ext cx="6851216" cy="2833217"/>
          </a:xfrm>
        </p:spPr>
        <p:txBody>
          <a:bodyPr>
            <a:normAutofit/>
          </a:bodyPr>
          <a:lstStyle/>
          <a:p>
            <a:pPr marL="0" indent="0">
              <a:buNone/>
            </a:pPr>
            <a:endParaRPr lang="en-US" sz="1600" dirty="0"/>
          </a:p>
          <a:p>
            <a:endParaRPr lang="en-US" sz="1600" dirty="0"/>
          </a:p>
          <a:p>
            <a:endParaRPr lang="it-IT" sz="1600" dirty="0"/>
          </a:p>
        </p:txBody>
      </p:sp>
      <p:sp>
        <p:nvSpPr>
          <p:cNvPr id="4" name="CasellaDiTesto 3">
            <a:extLst>
              <a:ext uri="{FF2B5EF4-FFF2-40B4-BE49-F238E27FC236}">
                <a16:creationId xmlns:a16="http://schemas.microsoft.com/office/drawing/2014/main" xmlns="" id="{86621623-7558-40B9-9AF6-551B5F8F164C}"/>
              </a:ext>
            </a:extLst>
          </p:cNvPr>
          <p:cNvSpPr txBox="1"/>
          <p:nvPr/>
        </p:nvSpPr>
        <p:spPr>
          <a:xfrm>
            <a:off x="1105786" y="865406"/>
            <a:ext cx="7804297" cy="3785652"/>
          </a:xfrm>
          <a:prstGeom prst="rect">
            <a:avLst/>
          </a:prstGeom>
          <a:noFill/>
        </p:spPr>
        <p:txBody>
          <a:bodyPr wrap="square" rtlCol="0">
            <a:spAutoFit/>
          </a:bodyPr>
          <a:lstStyle/>
          <a:p>
            <a:r>
              <a:rPr lang="en-US" sz="1600" dirty="0"/>
              <a:t/>
            </a:r>
            <a:br>
              <a:rPr lang="en-US" sz="1600" dirty="0"/>
            </a:br>
            <a:r>
              <a:rPr lang="en-US" sz="1600" dirty="0"/>
              <a:t>The online trial consists of using the test set by taking it through a </a:t>
            </a:r>
            <a:r>
              <a:rPr lang="en-US" sz="1600" b="1" dirty="0"/>
              <a:t>buffer</a:t>
            </a:r>
            <a:r>
              <a:rPr lang="en-US" sz="1600" dirty="0"/>
              <a:t> window of 512 time samples moved by 32 time steps at a time.</a:t>
            </a:r>
          </a:p>
          <a:p>
            <a:r>
              <a:rPr lang="en-US" sz="1600" dirty="0"/>
              <a:t/>
            </a:r>
            <a:br>
              <a:rPr lang="en-US" sz="1600" dirty="0"/>
            </a:br>
            <a:r>
              <a:rPr lang="en-US" sz="1600" dirty="0"/>
              <a:t>Inside this buffer window several steps need to be done:</a:t>
            </a:r>
          </a:p>
          <a:p>
            <a:pPr marL="285750" indent="-285750" fontAlgn="base">
              <a:buFont typeface="Arial" panose="020B0604020202020204" pitchFamily="34" charset="0"/>
              <a:buChar char="•"/>
            </a:pPr>
            <a:r>
              <a:rPr lang="en-US" sz="1600" dirty="0"/>
              <a:t>Preprocess of the signal using CAR</a:t>
            </a:r>
          </a:p>
          <a:p>
            <a:pPr marL="285750" indent="-285750" fontAlgn="base">
              <a:buFont typeface="Arial" panose="020B0604020202020204" pitchFamily="34" charset="0"/>
              <a:buChar char="•"/>
            </a:pPr>
            <a:r>
              <a:rPr lang="en-US" sz="1600" dirty="0" err="1"/>
              <a:t>Pwelch</a:t>
            </a:r>
            <a:r>
              <a:rPr lang="en-US" sz="1600" dirty="0"/>
              <a:t> for each channel -&gt; 304 features (16x19 matrix)</a:t>
            </a:r>
          </a:p>
          <a:p>
            <a:pPr marL="285750" indent="-285750" fontAlgn="base">
              <a:buFont typeface="Arial" panose="020B0604020202020204" pitchFamily="34" charset="0"/>
              <a:buChar char="•"/>
            </a:pPr>
            <a:r>
              <a:rPr lang="en-US" sz="1600" dirty="0"/>
              <a:t>Classifier:</a:t>
            </a:r>
          </a:p>
          <a:p>
            <a:pPr marL="742950" lvl="1" indent="-285750" fontAlgn="base">
              <a:buFont typeface="Courier New" panose="02070309020205020404" pitchFamily="49" charset="0"/>
              <a:buChar char="o"/>
            </a:pPr>
            <a:r>
              <a:rPr lang="en-US" sz="1600" dirty="0"/>
              <a:t>Normalization </a:t>
            </a:r>
          </a:p>
          <a:p>
            <a:pPr marL="742950" lvl="1" indent="-285750" fontAlgn="base">
              <a:buFont typeface="Courier New" panose="02070309020205020404" pitchFamily="49" charset="0"/>
              <a:buChar char="o"/>
            </a:pPr>
            <a:r>
              <a:rPr lang="en-US" sz="1600" dirty="0"/>
              <a:t>Feature selection -&gt; take the best features from the training phase</a:t>
            </a:r>
          </a:p>
          <a:p>
            <a:pPr marL="742950" lvl="1" indent="-285750" fontAlgn="base">
              <a:buFont typeface="Courier New" panose="02070309020205020404" pitchFamily="49" charset="0"/>
              <a:buChar char="o"/>
            </a:pPr>
            <a:r>
              <a:rPr lang="en-US" sz="1600" dirty="0"/>
              <a:t>Prediction and classification: based only on the selected features (posterior prob.)</a:t>
            </a:r>
          </a:p>
          <a:p>
            <a:pPr marL="285750" indent="-285750" fontAlgn="base">
              <a:buFont typeface="Arial" panose="020B0604020202020204" pitchFamily="34" charset="0"/>
              <a:buChar char="•"/>
            </a:pPr>
            <a:r>
              <a:rPr lang="en-US" sz="1600" dirty="0"/>
              <a:t>Evidence accumulation -&gt; based on the posterior probability from the prediction step</a:t>
            </a:r>
          </a:p>
          <a:p>
            <a:endParaRPr lang="it-IT" sz="1600" dirty="0"/>
          </a:p>
        </p:txBody>
      </p:sp>
    </p:spTree>
    <p:extLst>
      <p:ext uri="{BB962C8B-B14F-4D97-AF65-F5344CB8AC3E}">
        <p14:creationId xmlns:p14="http://schemas.microsoft.com/office/powerpoint/2010/main" val="170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349675" y="382631"/>
            <a:ext cx="4136100" cy="702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sz="3600" dirty="0" err="1"/>
              <a:t>Protocol</a:t>
            </a:r>
            <a:endParaRPr sz="3600" dirty="0"/>
          </a:p>
        </p:txBody>
      </p:sp>
      <p:sp>
        <p:nvSpPr>
          <p:cNvPr id="108" name="Shape 108"/>
          <p:cNvSpPr txBox="1">
            <a:spLocks noGrp="1"/>
          </p:cNvSpPr>
          <p:nvPr>
            <p:ph type="subTitle" idx="4294967295"/>
          </p:nvPr>
        </p:nvSpPr>
        <p:spPr>
          <a:xfrm>
            <a:off x="0" y="3049588"/>
            <a:ext cx="5784850" cy="909637"/>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it"/>
              <a:t> </a:t>
            </a:r>
            <a:endParaRPr/>
          </a:p>
        </p:txBody>
      </p:sp>
      <p:pic>
        <p:nvPicPr>
          <p:cNvPr id="109" name="Shape 109"/>
          <p:cNvPicPr preferRelativeResize="0"/>
          <p:nvPr/>
        </p:nvPicPr>
        <p:blipFill rotWithShape="1">
          <a:blip r:embed="rId3">
            <a:alphaModFix/>
          </a:blip>
          <a:srcRect l="11426"/>
          <a:stretch/>
        </p:blipFill>
        <p:spPr>
          <a:xfrm>
            <a:off x="6236438" y="1277532"/>
            <a:ext cx="2487372" cy="2573049"/>
          </a:xfrm>
          <a:prstGeom prst="rect">
            <a:avLst/>
          </a:prstGeom>
          <a:noFill/>
          <a:ln>
            <a:noFill/>
          </a:ln>
        </p:spPr>
      </p:pic>
      <p:pic>
        <p:nvPicPr>
          <p:cNvPr id="110" name="Shape 110"/>
          <p:cNvPicPr preferRelativeResize="0"/>
          <p:nvPr/>
        </p:nvPicPr>
        <p:blipFill>
          <a:blip r:embed="rId4">
            <a:alphaModFix/>
          </a:blip>
          <a:stretch>
            <a:fillRect/>
          </a:stretch>
        </p:blipFill>
        <p:spPr>
          <a:xfrm>
            <a:off x="986125" y="2144662"/>
            <a:ext cx="4295553" cy="1543632"/>
          </a:xfrm>
          <a:prstGeom prst="rect">
            <a:avLst/>
          </a:prstGeom>
          <a:noFill/>
          <a:ln>
            <a:noFill/>
          </a:ln>
        </p:spPr>
      </p:pic>
      <p:sp>
        <p:nvSpPr>
          <p:cNvPr id="112" name="Shape 112"/>
          <p:cNvSpPr txBox="1"/>
          <p:nvPr/>
        </p:nvSpPr>
        <p:spPr>
          <a:xfrm>
            <a:off x="1119542" y="1307796"/>
            <a:ext cx="871200" cy="40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600" dirty="0"/>
              <a:t>START</a:t>
            </a:r>
            <a:endParaRPr sz="1600" dirty="0"/>
          </a:p>
        </p:txBody>
      </p:sp>
      <p:cxnSp>
        <p:nvCxnSpPr>
          <p:cNvPr id="113" name="Shape 113"/>
          <p:cNvCxnSpPr/>
          <p:nvPr/>
        </p:nvCxnSpPr>
        <p:spPr>
          <a:xfrm>
            <a:off x="1447491" y="1674230"/>
            <a:ext cx="6900" cy="496800"/>
          </a:xfrm>
          <a:prstGeom prst="straightConnector1">
            <a:avLst/>
          </a:prstGeom>
          <a:noFill/>
          <a:ln w="9525" cap="flat" cmpd="sng">
            <a:solidFill>
              <a:schemeClr val="dk2"/>
            </a:solidFill>
            <a:prstDash val="solid"/>
            <a:round/>
            <a:headEnd type="none" w="med" len="med"/>
            <a:tailEnd type="triangle" w="med" len="med"/>
          </a:ln>
        </p:spPr>
      </p:cxnSp>
      <p:sp>
        <p:nvSpPr>
          <p:cNvPr id="114" name="Shape 114"/>
          <p:cNvSpPr txBox="1"/>
          <p:nvPr/>
        </p:nvSpPr>
        <p:spPr>
          <a:xfrm>
            <a:off x="4483275" y="1277532"/>
            <a:ext cx="691200" cy="40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600" dirty="0"/>
              <a:t>END</a:t>
            </a:r>
            <a:endParaRPr sz="1600" dirty="0"/>
          </a:p>
        </p:txBody>
      </p:sp>
      <p:cxnSp>
        <p:nvCxnSpPr>
          <p:cNvPr id="115" name="Shape 115"/>
          <p:cNvCxnSpPr/>
          <p:nvPr/>
        </p:nvCxnSpPr>
        <p:spPr>
          <a:xfrm>
            <a:off x="4779443" y="1657230"/>
            <a:ext cx="6900" cy="496800"/>
          </a:xfrm>
          <a:prstGeom prst="straightConnector1">
            <a:avLst/>
          </a:prstGeom>
          <a:noFill/>
          <a:ln w="9525" cap="flat" cmpd="sng">
            <a:solidFill>
              <a:schemeClr val="dk2"/>
            </a:solidFill>
            <a:prstDash val="solid"/>
            <a:round/>
            <a:headEnd type="none" w="med" len="med"/>
            <a:tailEnd type="triangle" w="med" len="med"/>
          </a:ln>
        </p:spPr>
      </p:cxnSp>
      <p:sp>
        <p:nvSpPr>
          <p:cNvPr id="117" name="Shape 117"/>
          <p:cNvSpPr txBox="1"/>
          <p:nvPr/>
        </p:nvSpPr>
        <p:spPr>
          <a:xfrm>
            <a:off x="6526124" y="4068628"/>
            <a:ext cx="1908000" cy="260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IT" sz="1400" dirty="0">
                <a:solidFill>
                  <a:srgbClr val="FF0000"/>
                </a:solidFill>
              </a:rPr>
              <a:t>Beta </a:t>
            </a:r>
            <a:r>
              <a:rPr lang="it-IT" sz="1400" dirty="0" err="1">
                <a:solidFill>
                  <a:srgbClr val="FF0000"/>
                </a:solidFill>
              </a:rPr>
              <a:t>rebound</a:t>
            </a:r>
            <a:endParaRPr sz="1400" dirty="0">
              <a:solidFill>
                <a:srgbClr val="FF0000"/>
              </a:solidFill>
            </a:endParaRPr>
          </a:p>
        </p:txBody>
      </p:sp>
      <p:cxnSp>
        <p:nvCxnSpPr>
          <p:cNvPr id="118" name="Shape 118"/>
          <p:cNvCxnSpPr/>
          <p:nvPr/>
        </p:nvCxnSpPr>
        <p:spPr>
          <a:xfrm rot="10800000" flipH="1">
            <a:off x="7597084" y="3391439"/>
            <a:ext cx="110700" cy="664500"/>
          </a:xfrm>
          <a:prstGeom prst="straightConnector1">
            <a:avLst/>
          </a:prstGeom>
          <a:noFill/>
          <a:ln w="9525" cap="flat" cmpd="sng">
            <a:solidFill>
              <a:schemeClr val="dk2"/>
            </a:solidFill>
            <a:prstDash val="solid"/>
            <a:round/>
            <a:headEnd type="none" w="med" len="med"/>
            <a:tailEnd type="triangle" w="med" len="med"/>
          </a:ln>
        </p:spPr>
      </p:cxnSp>
      <p:sp>
        <p:nvSpPr>
          <p:cNvPr id="119" name="Shape 119"/>
          <p:cNvSpPr txBox="1"/>
          <p:nvPr/>
        </p:nvSpPr>
        <p:spPr>
          <a:xfrm>
            <a:off x="1292337" y="4055939"/>
            <a:ext cx="4021257" cy="664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dirty="0"/>
              <a:t>4 runs (cue-based) of 30 trials of 10 sec plus 7 sec of relax each.</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2"/>
                                        </p:tgtEl>
                                        <p:attrNameLst>
                                          <p:attrName>style.visibility</p:attrName>
                                        </p:attrNameLst>
                                      </p:cBhvr>
                                      <p:to>
                                        <p:strVal val="visible"/>
                                      </p:to>
                                    </p:set>
                                    <p:anim calcmode="lin" valueType="num">
                                      <p:cBhvr additive="base">
                                        <p:cTn id="7" dur="500" fill="hold"/>
                                        <p:tgtEl>
                                          <p:spTgt spid="112"/>
                                        </p:tgtEl>
                                        <p:attrNameLst>
                                          <p:attrName>ppt_x</p:attrName>
                                        </p:attrNameLst>
                                      </p:cBhvr>
                                      <p:tavLst>
                                        <p:tav tm="0">
                                          <p:val>
                                            <p:strVal val="#ppt_x"/>
                                          </p:val>
                                        </p:tav>
                                        <p:tav tm="100000">
                                          <p:val>
                                            <p:strVal val="#ppt_x"/>
                                          </p:val>
                                        </p:tav>
                                      </p:tavLst>
                                    </p:anim>
                                    <p:anim calcmode="lin" valueType="num">
                                      <p:cBhvr additive="base">
                                        <p:cTn id="8" dur="500" fill="hold"/>
                                        <p:tgtEl>
                                          <p:spTgt spid="11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13"/>
                                        </p:tgtEl>
                                        <p:attrNameLst>
                                          <p:attrName>style.visibility</p:attrName>
                                        </p:attrNameLst>
                                      </p:cBhvr>
                                      <p:to>
                                        <p:strVal val="visible"/>
                                      </p:to>
                                    </p:set>
                                    <p:anim calcmode="lin" valueType="num">
                                      <p:cBhvr additive="base">
                                        <p:cTn id="11" dur="500" fill="hold"/>
                                        <p:tgtEl>
                                          <p:spTgt spid="113"/>
                                        </p:tgtEl>
                                        <p:attrNameLst>
                                          <p:attrName>ppt_x</p:attrName>
                                        </p:attrNameLst>
                                      </p:cBhvr>
                                      <p:tavLst>
                                        <p:tav tm="0">
                                          <p:val>
                                            <p:strVal val="#ppt_x"/>
                                          </p:val>
                                        </p:tav>
                                        <p:tav tm="100000">
                                          <p:val>
                                            <p:strVal val="#ppt_x"/>
                                          </p:val>
                                        </p:tav>
                                      </p:tavLst>
                                    </p:anim>
                                    <p:anim calcmode="lin" valueType="num">
                                      <p:cBhvr additive="base">
                                        <p:cTn id="12" dur="500" fill="hold"/>
                                        <p:tgtEl>
                                          <p:spTgt spid="1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14"/>
                                        </p:tgtEl>
                                        <p:attrNameLst>
                                          <p:attrName>style.visibility</p:attrName>
                                        </p:attrNameLst>
                                      </p:cBhvr>
                                      <p:to>
                                        <p:strVal val="visible"/>
                                      </p:to>
                                    </p:set>
                                    <p:anim calcmode="lin" valueType="num">
                                      <p:cBhvr additive="base">
                                        <p:cTn id="17" dur="500" fill="hold"/>
                                        <p:tgtEl>
                                          <p:spTgt spid="114"/>
                                        </p:tgtEl>
                                        <p:attrNameLst>
                                          <p:attrName>ppt_x</p:attrName>
                                        </p:attrNameLst>
                                      </p:cBhvr>
                                      <p:tavLst>
                                        <p:tav tm="0">
                                          <p:val>
                                            <p:strVal val="#ppt_x"/>
                                          </p:val>
                                        </p:tav>
                                        <p:tav tm="100000">
                                          <p:val>
                                            <p:strVal val="#ppt_x"/>
                                          </p:val>
                                        </p:tav>
                                      </p:tavLst>
                                    </p:anim>
                                    <p:anim calcmode="lin" valueType="num">
                                      <p:cBhvr additive="base">
                                        <p:cTn id="18" dur="500" fill="hold"/>
                                        <p:tgtEl>
                                          <p:spTgt spid="114"/>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15"/>
                                        </p:tgtEl>
                                        <p:attrNameLst>
                                          <p:attrName>style.visibility</p:attrName>
                                        </p:attrNameLst>
                                      </p:cBhvr>
                                      <p:to>
                                        <p:strVal val="visible"/>
                                      </p:to>
                                    </p:set>
                                    <p:anim calcmode="lin" valueType="num">
                                      <p:cBhvr additive="base">
                                        <p:cTn id="21" dur="500" fill="hold"/>
                                        <p:tgtEl>
                                          <p:spTgt spid="115"/>
                                        </p:tgtEl>
                                        <p:attrNameLst>
                                          <p:attrName>ppt_x</p:attrName>
                                        </p:attrNameLst>
                                      </p:cBhvr>
                                      <p:tavLst>
                                        <p:tav tm="0">
                                          <p:val>
                                            <p:strVal val="#ppt_x"/>
                                          </p:val>
                                        </p:tav>
                                        <p:tav tm="100000">
                                          <p:val>
                                            <p:strVal val="#ppt_x"/>
                                          </p:val>
                                        </p:tav>
                                      </p:tavLst>
                                    </p:anim>
                                    <p:anim calcmode="lin" valueType="num">
                                      <p:cBhvr additive="base">
                                        <p:cTn id="22" dur="500" fill="hold"/>
                                        <p:tgtEl>
                                          <p:spTgt spid="11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09"/>
                                        </p:tgtEl>
                                        <p:attrNameLst>
                                          <p:attrName>style.visibility</p:attrName>
                                        </p:attrNameLst>
                                      </p:cBhvr>
                                      <p:to>
                                        <p:strVal val="visible"/>
                                      </p:to>
                                    </p:set>
                                    <p:anim calcmode="lin" valueType="num">
                                      <p:cBhvr additive="base">
                                        <p:cTn id="27" dur="500" fill="hold"/>
                                        <p:tgtEl>
                                          <p:spTgt spid="109"/>
                                        </p:tgtEl>
                                        <p:attrNameLst>
                                          <p:attrName>ppt_x</p:attrName>
                                        </p:attrNameLst>
                                      </p:cBhvr>
                                      <p:tavLst>
                                        <p:tav tm="0">
                                          <p:val>
                                            <p:strVal val="#ppt_x"/>
                                          </p:val>
                                        </p:tav>
                                        <p:tav tm="100000">
                                          <p:val>
                                            <p:strVal val="#ppt_x"/>
                                          </p:val>
                                        </p:tav>
                                      </p:tavLst>
                                    </p:anim>
                                    <p:anim calcmode="lin" valueType="num">
                                      <p:cBhvr additive="base">
                                        <p:cTn id="28" dur="500" fill="hold"/>
                                        <p:tgtEl>
                                          <p:spTgt spid="10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118"/>
                                        </p:tgtEl>
                                        <p:attrNameLst>
                                          <p:attrName>style.visibility</p:attrName>
                                        </p:attrNameLst>
                                      </p:cBhvr>
                                      <p:to>
                                        <p:strVal val="visible"/>
                                      </p:to>
                                    </p:set>
                                    <p:animEffect transition="in" filter="fade">
                                      <p:cBhvr>
                                        <p:cTn id="33" dur="500"/>
                                        <p:tgtEl>
                                          <p:spTgt spid="118"/>
                                        </p:tgtEl>
                                      </p:cBhvr>
                                    </p:animEffect>
                                    <p:anim calcmode="lin" valueType="num">
                                      <p:cBhvr>
                                        <p:cTn id="34" dur="500" fill="hold"/>
                                        <p:tgtEl>
                                          <p:spTgt spid="118"/>
                                        </p:tgtEl>
                                        <p:attrNameLst>
                                          <p:attrName>ppt_x</p:attrName>
                                        </p:attrNameLst>
                                      </p:cBhvr>
                                      <p:tavLst>
                                        <p:tav tm="0">
                                          <p:val>
                                            <p:strVal val="#ppt_x"/>
                                          </p:val>
                                        </p:tav>
                                        <p:tav tm="100000">
                                          <p:val>
                                            <p:strVal val="#ppt_x"/>
                                          </p:val>
                                        </p:tav>
                                      </p:tavLst>
                                    </p:anim>
                                    <p:anim calcmode="lin" valueType="num">
                                      <p:cBhvr>
                                        <p:cTn id="35" dur="500" fill="hold"/>
                                        <p:tgtEl>
                                          <p:spTgt spid="118"/>
                                        </p:tgtEl>
                                        <p:attrNameLst>
                                          <p:attrName>ppt_y</p:attrName>
                                        </p:attrNameLst>
                                      </p:cBhvr>
                                      <p:tavLst>
                                        <p:tav tm="0">
                                          <p:val>
                                            <p:strVal val="#ppt_y+.1"/>
                                          </p:val>
                                        </p:tav>
                                        <p:tav tm="100000">
                                          <p:val>
                                            <p:strVal val="#ppt_y"/>
                                          </p:val>
                                        </p:tav>
                                      </p:tavLst>
                                    </p:anim>
                                  </p:childTnLst>
                                </p:cTn>
                              </p:par>
                              <p:par>
                                <p:cTn id="36" presetID="16" presetClass="entr" presetSubtype="21" fill="hold" grpId="0" nodeType="withEffect">
                                  <p:stCondLst>
                                    <p:cond delay="0"/>
                                  </p:stCondLst>
                                  <p:childTnLst>
                                    <p:set>
                                      <p:cBhvr>
                                        <p:cTn id="37" dur="1" fill="hold">
                                          <p:stCondLst>
                                            <p:cond delay="0"/>
                                          </p:stCondLst>
                                        </p:cTn>
                                        <p:tgtEl>
                                          <p:spTgt spid="117"/>
                                        </p:tgtEl>
                                        <p:attrNameLst>
                                          <p:attrName>style.visibility</p:attrName>
                                        </p:attrNameLst>
                                      </p:cBhvr>
                                      <p:to>
                                        <p:strVal val="visible"/>
                                      </p:to>
                                    </p:set>
                                    <p:animEffect transition="in" filter="barn(inVertical)">
                                      <p:cBhvr>
                                        <p:cTn id="38"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p:bldP spid="114" grpId="0"/>
      <p:bldP spid="11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xmlns="" id="{C496B322-70F4-4E67-8254-986D65616243}"/>
              </a:ext>
            </a:extLst>
          </p:cNvPr>
          <p:cNvSpPr>
            <a:spLocks noGrp="1"/>
          </p:cNvSpPr>
          <p:nvPr>
            <p:ph idx="1"/>
          </p:nvPr>
        </p:nvSpPr>
        <p:spPr>
          <a:xfrm>
            <a:off x="904461" y="442292"/>
            <a:ext cx="7723998" cy="3991125"/>
          </a:xfrm>
        </p:spPr>
        <p:txBody>
          <a:bodyPr anchor="ctr">
            <a:normAutofit/>
          </a:bodyPr>
          <a:lstStyle/>
          <a:p>
            <a:pPr marL="0" indent="0" algn="ctr">
              <a:buNone/>
            </a:pPr>
            <a:r>
              <a:rPr lang="en-GB" sz="3000" dirty="0"/>
              <a:t>Thank you for your attention!</a:t>
            </a:r>
          </a:p>
          <a:p>
            <a:pPr marL="0" indent="0" algn="ctr">
              <a:buNone/>
            </a:pPr>
            <a:r>
              <a:rPr lang="en-GB" sz="3000" dirty="0"/>
              <a:t>Any questions?</a:t>
            </a:r>
          </a:p>
        </p:txBody>
      </p:sp>
    </p:spTree>
    <p:extLst>
      <p:ext uri="{BB962C8B-B14F-4D97-AF65-F5344CB8AC3E}">
        <p14:creationId xmlns:p14="http://schemas.microsoft.com/office/powerpoint/2010/main" val="5283992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FE1EE136-465A-4739-B3E7-CABC5872F9EE}"/>
              </a:ext>
            </a:extLst>
          </p:cNvPr>
          <p:cNvSpPr>
            <a:spLocks noGrp="1"/>
          </p:cNvSpPr>
          <p:nvPr>
            <p:ph type="title"/>
          </p:nvPr>
        </p:nvSpPr>
        <p:spPr>
          <a:xfrm>
            <a:off x="1963175" y="2105246"/>
            <a:ext cx="6686550" cy="2043634"/>
          </a:xfrm>
        </p:spPr>
        <p:txBody>
          <a:bodyPr/>
          <a:lstStyle/>
          <a:p>
            <a:r>
              <a:rPr lang="it-IT" dirty="0" err="1"/>
              <a:t>Additional</a:t>
            </a:r>
            <a:r>
              <a:rPr lang="it-IT" dirty="0"/>
              <a:t> </a:t>
            </a:r>
            <a:r>
              <a:rPr lang="it-IT" dirty="0" err="1"/>
              <a:t>results</a:t>
            </a:r>
            <a:endParaRPr lang="it-IT" dirty="0"/>
          </a:p>
        </p:txBody>
      </p:sp>
    </p:spTree>
    <p:extLst>
      <p:ext uri="{BB962C8B-B14F-4D97-AF65-F5344CB8AC3E}">
        <p14:creationId xmlns:p14="http://schemas.microsoft.com/office/powerpoint/2010/main" val="16711631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1236610" y="425050"/>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2400" dirty="0"/>
              <a:t>Spectrogram offset and onset CAR - </a:t>
            </a:r>
            <a:r>
              <a:rPr lang="it-IT" sz="2400" dirty="0"/>
              <a:t>ak5</a:t>
            </a:r>
            <a:endParaRPr sz="2400" dirty="0"/>
          </a:p>
        </p:txBody>
      </p:sp>
      <p:pic>
        <p:nvPicPr>
          <p:cNvPr id="147" name="Shape 147"/>
          <p:cNvPicPr preferRelativeResize="0"/>
          <p:nvPr/>
        </p:nvPicPr>
        <p:blipFill rotWithShape="1">
          <a:blip r:embed="rId3">
            <a:alphaModFix/>
          </a:blip>
          <a:srcRect l="8999" r="8958"/>
          <a:stretch/>
        </p:blipFill>
        <p:spPr>
          <a:xfrm>
            <a:off x="444125" y="1573618"/>
            <a:ext cx="3982725" cy="2290655"/>
          </a:xfrm>
          <a:prstGeom prst="rect">
            <a:avLst/>
          </a:prstGeom>
          <a:noFill/>
          <a:ln w="9525" cap="flat" cmpd="sng">
            <a:solidFill>
              <a:srgbClr val="000000"/>
            </a:solidFill>
            <a:prstDash val="solid"/>
            <a:round/>
            <a:headEnd type="none" w="sm" len="sm"/>
            <a:tailEnd type="none" w="sm" len="sm"/>
          </a:ln>
        </p:spPr>
      </p:pic>
      <p:pic>
        <p:nvPicPr>
          <p:cNvPr id="148" name="Shape 148"/>
          <p:cNvPicPr preferRelativeResize="0"/>
          <p:nvPr/>
        </p:nvPicPr>
        <p:blipFill rotWithShape="1">
          <a:blip r:embed="rId4">
            <a:alphaModFix/>
          </a:blip>
          <a:srcRect l="9004" r="9135"/>
          <a:stretch/>
        </p:blipFill>
        <p:spPr>
          <a:xfrm>
            <a:off x="4717152" y="1573618"/>
            <a:ext cx="4207858" cy="2290655"/>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Shape 130"/>
          <p:cNvPicPr preferRelativeResize="0"/>
          <p:nvPr/>
        </p:nvPicPr>
        <p:blipFill rotWithShape="1">
          <a:blip r:embed="rId3">
            <a:alphaModFix/>
          </a:blip>
          <a:srcRect l="8248" r="9352"/>
          <a:stretch/>
        </p:blipFill>
        <p:spPr>
          <a:xfrm>
            <a:off x="211950" y="1480139"/>
            <a:ext cx="4360050" cy="2521686"/>
          </a:xfrm>
          <a:prstGeom prst="rect">
            <a:avLst/>
          </a:prstGeom>
          <a:noFill/>
          <a:ln w="9525" cap="flat" cmpd="sng">
            <a:solidFill>
              <a:srgbClr val="000000"/>
            </a:solidFill>
            <a:prstDash val="solid"/>
            <a:round/>
            <a:headEnd type="none" w="sm" len="sm"/>
            <a:tailEnd type="none" w="sm" len="sm"/>
          </a:ln>
        </p:spPr>
      </p:pic>
      <p:sp>
        <p:nvSpPr>
          <p:cNvPr id="131" name="Shape 131"/>
          <p:cNvSpPr txBox="1">
            <a:spLocks noGrp="1"/>
          </p:cNvSpPr>
          <p:nvPr>
            <p:ph type="title"/>
          </p:nvPr>
        </p:nvSpPr>
        <p:spPr>
          <a:xfrm>
            <a:off x="1183569" y="434152"/>
            <a:ext cx="7769044" cy="831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Spectrogram offset (left) and onset (right) CAR - </a:t>
            </a:r>
            <a:r>
              <a:rPr lang="it-IT" dirty="0"/>
              <a:t>ak6</a:t>
            </a:r>
            <a:endParaRPr dirty="0"/>
          </a:p>
        </p:txBody>
      </p:sp>
      <p:pic>
        <p:nvPicPr>
          <p:cNvPr id="132" name="Shape 132"/>
          <p:cNvPicPr preferRelativeResize="0"/>
          <p:nvPr/>
        </p:nvPicPr>
        <p:blipFill rotWithShape="1">
          <a:blip r:embed="rId4">
            <a:alphaModFix/>
          </a:blip>
          <a:srcRect l="8236" r="8899"/>
          <a:stretch/>
        </p:blipFill>
        <p:spPr>
          <a:xfrm>
            <a:off x="4730421" y="1504738"/>
            <a:ext cx="4299130" cy="247250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1184999" y="425497"/>
            <a:ext cx="8118489"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2300" dirty="0"/>
              <a:t>Spectrogram offset and onset </a:t>
            </a:r>
            <a:r>
              <a:rPr lang="it-IT" sz="2300" dirty="0" err="1"/>
              <a:t>Laplacian</a:t>
            </a:r>
            <a:r>
              <a:rPr lang="it-IT" sz="2300" dirty="0"/>
              <a:t> - ak5</a:t>
            </a:r>
            <a:endParaRPr sz="2300" dirty="0"/>
          </a:p>
        </p:txBody>
      </p:sp>
      <p:pic>
        <p:nvPicPr>
          <p:cNvPr id="169" name="Shape 169"/>
          <p:cNvPicPr preferRelativeResize="0"/>
          <p:nvPr/>
        </p:nvPicPr>
        <p:blipFill rotWithShape="1">
          <a:blip r:embed="rId3">
            <a:alphaModFix/>
          </a:blip>
          <a:srcRect l="9068" r="9815"/>
          <a:stretch/>
        </p:blipFill>
        <p:spPr>
          <a:xfrm>
            <a:off x="114100" y="1803575"/>
            <a:ext cx="4309976" cy="2532125"/>
          </a:xfrm>
          <a:prstGeom prst="rect">
            <a:avLst/>
          </a:prstGeom>
          <a:noFill/>
          <a:ln w="9525" cap="flat" cmpd="sng">
            <a:solidFill>
              <a:srgbClr val="000000"/>
            </a:solidFill>
            <a:prstDash val="solid"/>
            <a:round/>
            <a:headEnd type="none" w="sm" len="sm"/>
            <a:tailEnd type="none" w="sm" len="sm"/>
          </a:ln>
        </p:spPr>
      </p:pic>
      <p:pic>
        <p:nvPicPr>
          <p:cNvPr id="170" name="Shape 170"/>
          <p:cNvPicPr preferRelativeResize="0"/>
          <p:nvPr/>
        </p:nvPicPr>
        <p:blipFill rotWithShape="1">
          <a:blip r:embed="rId4">
            <a:alphaModFix/>
          </a:blip>
          <a:srcRect l="8975" r="9057"/>
          <a:stretch/>
        </p:blipFill>
        <p:spPr>
          <a:xfrm>
            <a:off x="4571990" y="1803575"/>
            <a:ext cx="4355112" cy="2532125"/>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title"/>
          </p:nvPr>
        </p:nvSpPr>
        <p:spPr>
          <a:xfrm>
            <a:off x="1233033" y="468050"/>
            <a:ext cx="7842042"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sz="2400" dirty="0"/>
              <a:t>Spectrogram offset and onset </a:t>
            </a:r>
            <a:r>
              <a:rPr lang="it-IT" sz="2400" dirty="0"/>
              <a:t>L</a:t>
            </a:r>
            <a:r>
              <a:rPr lang="it" sz="2400" dirty="0"/>
              <a:t>ap</a:t>
            </a:r>
            <a:r>
              <a:rPr lang="it-IT" sz="2400" dirty="0" err="1"/>
              <a:t>lacian</a:t>
            </a:r>
            <a:r>
              <a:rPr lang="it" sz="2400" dirty="0"/>
              <a:t> - </a:t>
            </a:r>
            <a:r>
              <a:rPr lang="it-IT" sz="2400" dirty="0"/>
              <a:t>ak6</a:t>
            </a:r>
            <a:endParaRPr sz="2400" dirty="0"/>
          </a:p>
        </p:txBody>
      </p:sp>
      <p:pic>
        <p:nvPicPr>
          <p:cNvPr id="154" name="Shape 154"/>
          <p:cNvPicPr preferRelativeResize="0"/>
          <p:nvPr/>
        </p:nvPicPr>
        <p:blipFill rotWithShape="1">
          <a:blip r:embed="rId3">
            <a:alphaModFix/>
          </a:blip>
          <a:srcRect l="8335" r="8889"/>
          <a:stretch/>
        </p:blipFill>
        <p:spPr>
          <a:xfrm>
            <a:off x="185650" y="1548650"/>
            <a:ext cx="4386349" cy="2591600"/>
          </a:xfrm>
          <a:prstGeom prst="rect">
            <a:avLst/>
          </a:prstGeom>
          <a:noFill/>
          <a:ln w="9525" cap="flat" cmpd="sng">
            <a:solidFill>
              <a:srgbClr val="000000"/>
            </a:solidFill>
            <a:prstDash val="solid"/>
            <a:round/>
            <a:headEnd type="none" w="sm" len="sm"/>
            <a:tailEnd type="none" w="sm" len="sm"/>
          </a:ln>
        </p:spPr>
      </p:pic>
      <p:pic>
        <p:nvPicPr>
          <p:cNvPr id="155" name="Shape 155"/>
          <p:cNvPicPr preferRelativeResize="0"/>
          <p:nvPr/>
        </p:nvPicPr>
        <p:blipFill rotWithShape="1">
          <a:blip r:embed="rId4">
            <a:alphaModFix/>
          </a:blip>
          <a:srcRect l="9319" r="9213"/>
          <a:stretch/>
        </p:blipFill>
        <p:spPr>
          <a:xfrm>
            <a:off x="4644950" y="1548650"/>
            <a:ext cx="4430225" cy="259160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a:off x="1543861" y="232523"/>
            <a:ext cx="6683765" cy="960668"/>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dirty="0"/>
              <a:t>Periodogram (Pwelch) offset/onset </a:t>
            </a:r>
            <a:r>
              <a:rPr lang="it-IT" dirty="0"/>
              <a:t>ak6</a:t>
            </a:r>
            <a:endParaRPr dirty="0"/>
          </a:p>
        </p:txBody>
      </p:sp>
      <p:pic>
        <p:nvPicPr>
          <p:cNvPr id="190" name="Shape 190"/>
          <p:cNvPicPr preferRelativeResize="0"/>
          <p:nvPr/>
        </p:nvPicPr>
        <p:blipFill rotWithShape="1">
          <a:blip r:embed="rId3">
            <a:alphaModFix/>
          </a:blip>
          <a:srcRect l="8336" r="6339"/>
          <a:stretch/>
        </p:blipFill>
        <p:spPr>
          <a:xfrm>
            <a:off x="503256" y="1530445"/>
            <a:ext cx="4082244" cy="2439351"/>
          </a:xfrm>
          <a:prstGeom prst="rect">
            <a:avLst/>
          </a:prstGeom>
          <a:noFill/>
          <a:ln w="9525" cap="flat" cmpd="sng">
            <a:solidFill>
              <a:srgbClr val="000000"/>
            </a:solidFill>
            <a:prstDash val="solid"/>
            <a:round/>
            <a:headEnd type="none" w="sm" len="sm"/>
            <a:tailEnd type="none" w="sm" len="sm"/>
          </a:ln>
        </p:spPr>
      </p:pic>
      <p:pic>
        <p:nvPicPr>
          <p:cNvPr id="191" name="Shape 191"/>
          <p:cNvPicPr preferRelativeResize="0"/>
          <p:nvPr/>
        </p:nvPicPr>
        <p:blipFill rotWithShape="1">
          <a:blip r:embed="rId4">
            <a:alphaModFix/>
          </a:blip>
          <a:srcRect l="8028" r="4802"/>
          <a:stretch/>
        </p:blipFill>
        <p:spPr>
          <a:xfrm>
            <a:off x="4682159" y="1530445"/>
            <a:ext cx="4293991" cy="2439351"/>
          </a:xfrm>
          <a:prstGeom prst="rect">
            <a:avLst/>
          </a:prstGeom>
          <a:noFill/>
          <a:ln w="9525" cap="flat" cmpd="sng">
            <a:solidFill>
              <a:srgbClr val="000000"/>
            </a:solidFill>
            <a:prstDash val="solid"/>
            <a:round/>
            <a:headEnd type="none" w="sm" len="sm"/>
            <a:tailEnd type="none" w="sm" len="sm"/>
          </a:ln>
        </p:spPr>
      </p:pic>
      <p:sp>
        <p:nvSpPr>
          <p:cNvPr id="192" name="Shape 192"/>
          <p:cNvSpPr txBox="1"/>
          <p:nvPr/>
        </p:nvSpPr>
        <p:spPr>
          <a:xfrm>
            <a:off x="112350" y="4332025"/>
            <a:ext cx="8946300" cy="511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Periodogram (Pwelch) offset/onset </a:t>
            </a:r>
            <a:r>
              <a:rPr lang="it-IT" dirty="0"/>
              <a:t>ak4</a:t>
            </a:r>
            <a:endParaRPr dirty="0"/>
          </a:p>
        </p:txBody>
      </p:sp>
      <p:pic>
        <p:nvPicPr>
          <p:cNvPr id="199" name="Shape 199"/>
          <p:cNvPicPr preferRelativeResize="0"/>
          <p:nvPr/>
        </p:nvPicPr>
        <p:blipFill rotWithShape="1">
          <a:blip r:embed="rId3">
            <a:alphaModFix/>
          </a:blip>
          <a:srcRect l="8333" r="7235"/>
          <a:stretch/>
        </p:blipFill>
        <p:spPr>
          <a:xfrm>
            <a:off x="71225" y="1797975"/>
            <a:ext cx="4495769" cy="2537701"/>
          </a:xfrm>
          <a:prstGeom prst="rect">
            <a:avLst/>
          </a:prstGeom>
          <a:noFill/>
          <a:ln w="9525" cap="flat" cmpd="sng">
            <a:solidFill>
              <a:srgbClr val="000000"/>
            </a:solidFill>
            <a:prstDash val="solid"/>
            <a:round/>
            <a:headEnd type="none" w="sm" len="sm"/>
            <a:tailEnd type="none" w="sm" len="sm"/>
          </a:ln>
        </p:spPr>
      </p:pic>
      <p:pic>
        <p:nvPicPr>
          <p:cNvPr id="200" name="Shape 200"/>
          <p:cNvPicPr preferRelativeResize="0"/>
          <p:nvPr/>
        </p:nvPicPr>
        <p:blipFill rotWithShape="1">
          <a:blip r:embed="rId4">
            <a:alphaModFix/>
          </a:blip>
          <a:srcRect l="8312" r="7555"/>
          <a:stretch/>
        </p:blipFill>
        <p:spPr>
          <a:xfrm>
            <a:off x="4749525" y="1797975"/>
            <a:ext cx="4374099" cy="2477664"/>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1475081" y="133350"/>
            <a:ext cx="7571700" cy="702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dirty="0"/>
              <a:t>Topoplot alpha band - </a:t>
            </a:r>
            <a:r>
              <a:rPr lang="it-IT" dirty="0"/>
              <a:t>ak6</a:t>
            </a:r>
            <a:endParaRPr dirty="0"/>
          </a:p>
        </p:txBody>
      </p:sp>
      <p:pic>
        <p:nvPicPr>
          <p:cNvPr id="213" name="Shape 213"/>
          <p:cNvPicPr preferRelativeResize="0"/>
          <p:nvPr/>
        </p:nvPicPr>
        <p:blipFill>
          <a:blip r:embed="rId3">
            <a:alphaModFix/>
          </a:blip>
          <a:stretch>
            <a:fillRect/>
          </a:stretch>
        </p:blipFill>
        <p:spPr>
          <a:xfrm>
            <a:off x="365592" y="1020950"/>
            <a:ext cx="4745225" cy="3711500"/>
          </a:xfrm>
          <a:prstGeom prst="rect">
            <a:avLst/>
          </a:prstGeom>
          <a:noFill/>
          <a:ln>
            <a:noFill/>
          </a:ln>
        </p:spPr>
      </p:pic>
      <p:pic>
        <p:nvPicPr>
          <p:cNvPr id="214" name="Shape 214"/>
          <p:cNvPicPr preferRelativeResize="0"/>
          <p:nvPr/>
        </p:nvPicPr>
        <p:blipFill rotWithShape="1">
          <a:blip r:embed="rId4">
            <a:alphaModFix/>
          </a:blip>
          <a:srcRect l="13091" r="7372"/>
          <a:stretch/>
        </p:blipFill>
        <p:spPr>
          <a:xfrm>
            <a:off x="4960307" y="1020950"/>
            <a:ext cx="4086474" cy="37115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Shape 227"/>
          <p:cNvSpPr txBox="1">
            <a:spLocks noGrp="1"/>
          </p:cNvSpPr>
          <p:nvPr>
            <p:ph type="title"/>
          </p:nvPr>
        </p:nvSpPr>
        <p:spPr>
          <a:xfrm>
            <a:off x="1216315" y="516844"/>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alpha band - </a:t>
            </a:r>
            <a:r>
              <a:rPr lang="it-IT" dirty="0"/>
              <a:t>ak5</a:t>
            </a:r>
            <a:endParaRPr dirty="0"/>
          </a:p>
        </p:txBody>
      </p:sp>
      <p:pic>
        <p:nvPicPr>
          <p:cNvPr id="228" name="Shape 228"/>
          <p:cNvPicPr preferRelativeResize="0"/>
          <p:nvPr/>
        </p:nvPicPr>
        <p:blipFill rotWithShape="1">
          <a:blip r:embed="rId3">
            <a:alphaModFix/>
          </a:blip>
          <a:srcRect l="11628" r="10689"/>
          <a:stretch/>
        </p:blipFill>
        <p:spPr>
          <a:xfrm>
            <a:off x="630740" y="1181091"/>
            <a:ext cx="3844200" cy="3711500"/>
          </a:xfrm>
          <a:prstGeom prst="rect">
            <a:avLst/>
          </a:prstGeom>
          <a:noFill/>
          <a:ln>
            <a:noFill/>
          </a:ln>
        </p:spPr>
      </p:pic>
      <p:pic>
        <p:nvPicPr>
          <p:cNvPr id="229" name="Shape 229"/>
          <p:cNvPicPr preferRelativeResize="0"/>
          <p:nvPr/>
        </p:nvPicPr>
        <p:blipFill rotWithShape="1">
          <a:blip r:embed="rId4">
            <a:alphaModFix/>
          </a:blip>
          <a:srcRect l="13273" r="9732"/>
          <a:stretch/>
        </p:blipFill>
        <p:spPr>
          <a:xfrm>
            <a:off x="4866820" y="1293825"/>
            <a:ext cx="3810279" cy="3711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FE1EE136-465A-4739-B3E7-CABC5872F9EE}"/>
              </a:ext>
            </a:extLst>
          </p:cNvPr>
          <p:cNvSpPr>
            <a:spLocks noGrp="1"/>
          </p:cNvSpPr>
          <p:nvPr>
            <p:ph type="title"/>
          </p:nvPr>
        </p:nvSpPr>
        <p:spPr>
          <a:xfrm>
            <a:off x="1963175" y="2105246"/>
            <a:ext cx="6686550" cy="2043634"/>
          </a:xfrm>
        </p:spPr>
        <p:txBody>
          <a:bodyPr/>
          <a:lstStyle/>
          <a:p>
            <a:r>
              <a:rPr lang="it" b="1" dirty="0"/>
              <a:t>EEG correlates - </a:t>
            </a:r>
            <a:r>
              <a:rPr lang="it-IT" b="1" dirty="0" err="1"/>
              <a:t>Methods</a:t>
            </a:r>
            <a:endParaRPr lang="it-IT" dirty="0"/>
          </a:p>
        </p:txBody>
      </p:sp>
    </p:spTree>
    <p:extLst>
      <p:ext uri="{BB962C8B-B14F-4D97-AF65-F5344CB8AC3E}">
        <p14:creationId xmlns:p14="http://schemas.microsoft.com/office/powerpoint/2010/main" val="5082519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a:spLocks noGrp="1"/>
          </p:cNvSpPr>
          <p:nvPr>
            <p:ph type="title"/>
          </p:nvPr>
        </p:nvSpPr>
        <p:spPr>
          <a:xfrm>
            <a:off x="1178737" y="491792"/>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beta band - </a:t>
            </a:r>
            <a:r>
              <a:rPr lang="it-IT" dirty="0"/>
              <a:t>ak6</a:t>
            </a:r>
            <a:endParaRPr dirty="0"/>
          </a:p>
        </p:txBody>
      </p:sp>
      <p:pic>
        <p:nvPicPr>
          <p:cNvPr id="235" name="Shape 235"/>
          <p:cNvPicPr preferRelativeResize="0"/>
          <p:nvPr/>
        </p:nvPicPr>
        <p:blipFill rotWithShape="1">
          <a:blip r:embed="rId3">
            <a:alphaModFix/>
          </a:blip>
          <a:srcRect l="11628" r="10689"/>
          <a:stretch/>
        </p:blipFill>
        <p:spPr>
          <a:xfrm>
            <a:off x="371600" y="1308100"/>
            <a:ext cx="3844200" cy="3711500"/>
          </a:xfrm>
          <a:prstGeom prst="rect">
            <a:avLst/>
          </a:prstGeom>
          <a:noFill/>
          <a:ln>
            <a:noFill/>
          </a:ln>
        </p:spPr>
      </p:pic>
      <p:pic>
        <p:nvPicPr>
          <p:cNvPr id="236" name="Shape 236"/>
          <p:cNvPicPr preferRelativeResize="0"/>
          <p:nvPr/>
        </p:nvPicPr>
        <p:blipFill rotWithShape="1">
          <a:blip r:embed="rId4">
            <a:alphaModFix/>
          </a:blip>
          <a:srcRect l="8449" r="6805"/>
          <a:stretch/>
        </p:blipFill>
        <p:spPr>
          <a:xfrm>
            <a:off x="4773175" y="1308100"/>
            <a:ext cx="4193827" cy="37115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Shape 249"/>
          <p:cNvSpPr txBox="1">
            <a:spLocks noGrp="1"/>
          </p:cNvSpPr>
          <p:nvPr>
            <p:ph type="title"/>
          </p:nvPr>
        </p:nvSpPr>
        <p:spPr>
          <a:xfrm>
            <a:off x="1241367" y="479266"/>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Topoplot beta band - </a:t>
            </a:r>
            <a:r>
              <a:rPr lang="it-IT" dirty="0"/>
              <a:t>ak5</a:t>
            </a:r>
            <a:endParaRPr dirty="0"/>
          </a:p>
        </p:txBody>
      </p:sp>
      <p:pic>
        <p:nvPicPr>
          <p:cNvPr id="250" name="Shape 250"/>
          <p:cNvPicPr preferRelativeResize="0"/>
          <p:nvPr/>
        </p:nvPicPr>
        <p:blipFill rotWithShape="1">
          <a:blip r:embed="rId3">
            <a:alphaModFix/>
          </a:blip>
          <a:srcRect l="11628" r="10689"/>
          <a:stretch/>
        </p:blipFill>
        <p:spPr>
          <a:xfrm>
            <a:off x="564637" y="1253350"/>
            <a:ext cx="3844200" cy="3711500"/>
          </a:xfrm>
          <a:prstGeom prst="rect">
            <a:avLst/>
          </a:prstGeom>
          <a:noFill/>
          <a:ln>
            <a:noFill/>
          </a:ln>
        </p:spPr>
      </p:pic>
      <p:pic>
        <p:nvPicPr>
          <p:cNvPr id="251" name="Shape 251"/>
          <p:cNvPicPr preferRelativeResize="0"/>
          <p:nvPr/>
        </p:nvPicPr>
        <p:blipFill rotWithShape="1">
          <a:blip r:embed="rId4">
            <a:alphaModFix/>
          </a:blip>
          <a:srcRect l="12575" r="8727"/>
          <a:stretch/>
        </p:blipFill>
        <p:spPr>
          <a:xfrm>
            <a:off x="4970327" y="1391350"/>
            <a:ext cx="3749522" cy="35735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Fisher score – ak4</a:t>
            </a:r>
            <a:endParaRPr dirty="0"/>
          </a:p>
        </p:txBody>
      </p:sp>
      <p:pic>
        <p:nvPicPr>
          <p:cNvPr id="2050" name="Picture 2" descr="https://lh3.googleusercontent.com/K8VfqNd75nqtujeFVZy2H5u2YefiUKkAHzDxui16B5qfzfCMby9Xw30EgH1z7aJ1sP_e7G-2A0e7JLOZeoMKU368w17-Oof7-TBmRkTG9UrEMuIjulLHPt45MSz0_fQySqoOZ5sxIxk">
            <a:extLst>
              <a:ext uri="{FF2B5EF4-FFF2-40B4-BE49-F238E27FC236}">
                <a16:creationId xmlns:a16="http://schemas.microsoft.com/office/drawing/2014/main" xmlns="" id="{B1DD04A2-82C1-47B7-864F-C471135CD7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7840" y="1105822"/>
            <a:ext cx="4369183" cy="3276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92545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Fisher score – ak5</a:t>
            </a:r>
            <a:endParaRPr dirty="0"/>
          </a:p>
        </p:txBody>
      </p:sp>
      <p:pic>
        <p:nvPicPr>
          <p:cNvPr id="5124" name="Picture 4" descr="https://lh4.googleusercontent.com/9O5gtJTyePmN5idqREeuOxUhiWWReYxLrbxkiN7w6L9ewZPetL1q47VwH-JrqxrIvXTbfK5HPIcD8EiYstX8TwiDaIuL7CnDsFQz_HulhO6qRaa3woxBlGuK6TPnEgzdpbyfYvEPduI">
            <a:extLst>
              <a:ext uri="{FF2B5EF4-FFF2-40B4-BE49-F238E27FC236}">
                <a16:creationId xmlns:a16="http://schemas.microsoft.com/office/drawing/2014/main" xmlns="" id="{31338C23-F80F-4C76-AD84-F44C5A6390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3265" y="1198961"/>
            <a:ext cx="4720856" cy="3540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43864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Class </a:t>
            </a:r>
            <a:r>
              <a:rPr lang="it-IT" dirty="0" err="1"/>
              <a:t>errors</a:t>
            </a:r>
            <a:r>
              <a:rPr lang="it-IT" dirty="0"/>
              <a:t> on CV </a:t>
            </a:r>
            <a:r>
              <a:rPr lang="it-IT" dirty="0" err="1"/>
              <a:t>folds</a:t>
            </a:r>
            <a:r>
              <a:rPr lang="it-IT" dirty="0"/>
              <a:t> – </a:t>
            </a:r>
            <a:r>
              <a:rPr lang="it-IT" dirty="0" err="1"/>
              <a:t>ak</a:t>
            </a:r>
            <a:r>
              <a:rPr lang="it-IT" dirty="0"/>
              <a:t> 5</a:t>
            </a:r>
            <a:endParaRPr dirty="0"/>
          </a:p>
        </p:txBody>
      </p:sp>
      <p:pic>
        <p:nvPicPr>
          <p:cNvPr id="7170" name="Picture 2" descr="https://lh6.googleusercontent.com/QiDY1uDnKcQGKE2grUSOhOM7-vmu7wqHTqH6fN2BBhgKAtCSJQa6wSr2p4ki30-N07e8lewrUpfNYmo3bKsrQwQCwpt8ZAgL25mkZU2PDBOE9gudtyDyFc46OggIAMTHSFEz1_HJlqI">
            <a:extLst>
              <a:ext uri="{FF2B5EF4-FFF2-40B4-BE49-F238E27FC236}">
                <a16:creationId xmlns:a16="http://schemas.microsoft.com/office/drawing/2014/main" xmlns="" id="{C773C6CC-25F4-4455-8B36-B48D1C72A1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7670" y="1012225"/>
            <a:ext cx="5174512" cy="3880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76663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1323724" y="51557"/>
            <a:ext cx="7118527" cy="96066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a:t>Class </a:t>
            </a:r>
            <a:r>
              <a:rPr lang="it-IT" dirty="0" err="1"/>
              <a:t>errors</a:t>
            </a:r>
            <a:r>
              <a:rPr lang="it-IT" dirty="0"/>
              <a:t> on CV </a:t>
            </a:r>
            <a:r>
              <a:rPr lang="it-IT" dirty="0" err="1"/>
              <a:t>folds</a:t>
            </a:r>
            <a:r>
              <a:rPr lang="it-IT" dirty="0"/>
              <a:t> – </a:t>
            </a:r>
            <a:r>
              <a:rPr lang="it-IT" dirty="0" err="1"/>
              <a:t>ak</a:t>
            </a:r>
            <a:r>
              <a:rPr lang="it-IT" dirty="0"/>
              <a:t> 6</a:t>
            </a:r>
            <a:endParaRPr dirty="0"/>
          </a:p>
        </p:txBody>
      </p:sp>
      <p:pic>
        <p:nvPicPr>
          <p:cNvPr id="8194" name="Picture 2" descr="https://lh5.googleusercontent.com/9Gb7AJ4R-8qt0dh8D0ACpMdekQ_RZTaR-yoTa7XWKpxe_A8s1m-byYQhUZNjgX5Li6JgnqRk91G6WP1n7aEYPj2XfnvFu3USnmarpDej1q4S1Z387iRJELu3Q4ZpDCIEUEh11YxCu-Y">
            <a:extLst>
              <a:ext uri="{FF2B5EF4-FFF2-40B4-BE49-F238E27FC236}">
                <a16:creationId xmlns:a16="http://schemas.microsoft.com/office/drawing/2014/main" xmlns="" id="{7062945D-19CB-4062-9D50-A22EA4C5E7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7340" y="1012225"/>
            <a:ext cx="5097780" cy="3823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9834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1230117" y="370699"/>
            <a:ext cx="6683765" cy="695102"/>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IT" dirty="0" err="1"/>
              <a:t>Filtering</a:t>
            </a:r>
            <a:r>
              <a:rPr lang="it-IT" dirty="0"/>
              <a:t> and </a:t>
            </a:r>
            <a:r>
              <a:rPr lang="it-IT" dirty="0" err="1"/>
              <a:t>epoching</a:t>
            </a:r>
            <a:endParaRPr dirty="0"/>
          </a:p>
        </p:txBody>
      </p:sp>
      <p:sp>
        <p:nvSpPr>
          <p:cNvPr id="125" name="Shape 125"/>
          <p:cNvSpPr txBox="1">
            <a:spLocks noGrp="1"/>
          </p:cNvSpPr>
          <p:nvPr>
            <p:ph type="subTitle" idx="4294967295"/>
          </p:nvPr>
        </p:nvSpPr>
        <p:spPr>
          <a:xfrm>
            <a:off x="1051902" y="1065801"/>
            <a:ext cx="7767600" cy="3619500"/>
          </a:xfrm>
          <a:prstGeom prst="rect">
            <a:avLst/>
          </a:prstGeom>
        </p:spPr>
        <p:txBody>
          <a:bodyPr spcFirstLastPara="1" wrap="square" lIns="91425" tIns="91425" rIns="91425" bIns="91425" anchor="t" anchorCtr="0">
            <a:noAutofit/>
          </a:bodyPr>
          <a:lstStyle/>
          <a:p>
            <a:pPr marL="457200" lvl="0" indent="-317500" rtl="0">
              <a:lnSpc>
                <a:spcPct val="115000"/>
              </a:lnSpc>
              <a:spcBef>
                <a:spcPts val="600"/>
              </a:spcBef>
              <a:spcAft>
                <a:spcPts val="0"/>
              </a:spcAft>
              <a:buClr>
                <a:srgbClr val="000000"/>
              </a:buClr>
              <a:buSzPts val="1400"/>
              <a:buFont typeface="Arial"/>
              <a:buChar char="●"/>
            </a:pPr>
            <a:r>
              <a:rPr lang="it" sz="1600" dirty="0">
                <a:solidFill>
                  <a:srgbClr val="000000"/>
                </a:solidFill>
                <a:ea typeface="Arial"/>
                <a:cs typeface="Arial"/>
                <a:sym typeface="Arial"/>
              </a:rPr>
              <a:t>Concatenation of all runs for each subject</a:t>
            </a:r>
          </a:p>
          <a:p>
            <a:pPr marL="457200" lvl="0" indent="-317500" rtl="0">
              <a:lnSpc>
                <a:spcPct val="115000"/>
              </a:lnSpc>
              <a:spcBef>
                <a:spcPts val="600"/>
              </a:spcBef>
              <a:spcAft>
                <a:spcPts val="0"/>
              </a:spcAft>
              <a:buClr>
                <a:srgbClr val="000000"/>
              </a:buClr>
              <a:buSzPts val="1400"/>
              <a:buFont typeface="Arial"/>
              <a:buChar char="●"/>
            </a:pPr>
            <a:endParaRPr lang="it" sz="1600" dirty="0">
              <a:solidFill>
                <a:srgbClr val="000000"/>
              </a:solidFill>
              <a:ea typeface="Arial"/>
              <a:cs typeface="Arial"/>
              <a:sym typeface="Arial"/>
            </a:endParaRPr>
          </a:p>
          <a:p>
            <a:pPr marL="457200" lvl="0" indent="-317500" rtl="0">
              <a:lnSpc>
                <a:spcPct val="115000"/>
              </a:lnSpc>
              <a:spcBef>
                <a:spcPts val="600"/>
              </a:spcBef>
              <a:spcAft>
                <a:spcPts val="0"/>
              </a:spcAft>
              <a:buClr>
                <a:srgbClr val="000000"/>
              </a:buClr>
              <a:buSzPts val="1400"/>
              <a:buFont typeface="Arial"/>
              <a:buChar char="●"/>
            </a:pPr>
            <a:r>
              <a:rPr lang="it" sz="1600" b="1" dirty="0">
                <a:solidFill>
                  <a:srgbClr val="000000"/>
                </a:solidFill>
                <a:ea typeface="Arial"/>
                <a:cs typeface="Arial"/>
                <a:sym typeface="Arial"/>
              </a:rPr>
              <a:t>Temporal filtering:</a:t>
            </a:r>
            <a:r>
              <a:rPr lang="it" sz="1600" dirty="0">
                <a:solidFill>
                  <a:srgbClr val="000000"/>
                </a:solidFill>
                <a:ea typeface="Arial"/>
                <a:cs typeface="Arial"/>
                <a:sym typeface="Arial"/>
              </a:rPr>
              <a:t> 4-</a:t>
            </a:r>
            <a:r>
              <a:rPr lang="it-IT" sz="1600" dirty="0" err="1">
                <a:solidFill>
                  <a:srgbClr val="000000"/>
                </a:solidFill>
                <a:ea typeface="Arial"/>
                <a:cs typeface="Arial"/>
                <a:sym typeface="Arial"/>
              </a:rPr>
              <a:t>th</a:t>
            </a:r>
            <a:r>
              <a:rPr lang="it-IT" sz="1600" dirty="0">
                <a:solidFill>
                  <a:srgbClr val="000000"/>
                </a:solidFill>
                <a:ea typeface="Arial"/>
                <a:cs typeface="Arial"/>
                <a:sym typeface="Arial"/>
              </a:rPr>
              <a:t> </a:t>
            </a:r>
            <a:r>
              <a:rPr lang="it-IT" sz="1600" dirty="0" err="1">
                <a:solidFill>
                  <a:srgbClr val="000000"/>
                </a:solidFill>
                <a:ea typeface="Arial"/>
                <a:cs typeface="Arial"/>
                <a:sym typeface="Arial"/>
              </a:rPr>
              <a:t>order</a:t>
            </a:r>
            <a:r>
              <a:rPr lang="it-IT" sz="1600" dirty="0">
                <a:solidFill>
                  <a:srgbClr val="000000"/>
                </a:solidFill>
                <a:ea typeface="Arial"/>
                <a:cs typeface="Arial"/>
                <a:sym typeface="Arial"/>
              </a:rPr>
              <a:t> </a:t>
            </a:r>
            <a:r>
              <a:rPr lang="it-IT" sz="1600" dirty="0" err="1">
                <a:solidFill>
                  <a:srgbClr val="000000"/>
                </a:solidFill>
                <a:ea typeface="Arial"/>
                <a:cs typeface="Arial"/>
                <a:sym typeface="Arial"/>
              </a:rPr>
              <a:t>Butterworth</a:t>
            </a:r>
            <a:r>
              <a:rPr lang="it-IT" sz="1600" dirty="0">
                <a:solidFill>
                  <a:srgbClr val="000000"/>
                </a:solidFill>
                <a:ea typeface="Arial"/>
                <a:cs typeface="Arial"/>
                <a:sym typeface="Arial"/>
              </a:rPr>
              <a:t> band-pass </a:t>
            </a:r>
            <a:r>
              <a:rPr lang="it-IT" sz="1600" dirty="0" err="1">
                <a:solidFill>
                  <a:srgbClr val="000000"/>
                </a:solidFill>
                <a:ea typeface="Arial"/>
                <a:cs typeface="Arial"/>
                <a:sym typeface="Arial"/>
              </a:rPr>
              <a:t>filter</a:t>
            </a:r>
            <a:r>
              <a:rPr lang="it-IT" sz="1600" dirty="0">
                <a:solidFill>
                  <a:srgbClr val="000000"/>
                </a:solidFill>
                <a:ea typeface="Arial"/>
                <a:cs typeface="Arial"/>
                <a:sym typeface="Arial"/>
              </a:rPr>
              <a:t> [ 5, 40] Hz</a:t>
            </a:r>
          </a:p>
          <a:p>
            <a:pPr marL="457200" lvl="0" indent="-317500" rtl="0">
              <a:lnSpc>
                <a:spcPct val="115000"/>
              </a:lnSpc>
              <a:spcBef>
                <a:spcPts val="60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lvl="0" indent="-317500" rtl="0">
              <a:lnSpc>
                <a:spcPct val="115000"/>
              </a:lnSpc>
              <a:spcBef>
                <a:spcPts val="0"/>
              </a:spcBef>
              <a:spcAft>
                <a:spcPts val="0"/>
              </a:spcAft>
              <a:buClr>
                <a:srgbClr val="000000"/>
              </a:buClr>
              <a:buSzPts val="1400"/>
              <a:buFont typeface="Arial"/>
              <a:buChar char="●"/>
            </a:pPr>
            <a:r>
              <a:rPr lang="it-IT" sz="1600" dirty="0" err="1">
                <a:solidFill>
                  <a:srgbClr val="000000"/>
                </a:solidFill>
                <a:ea typeface="Arial"/>
                <a:cs typeface="Arial"/>
                <a:sym typeface="Arial"/>
              </a:rPr>
              <a:t>Comparison</a:t>
            </a:r>
            <a:r>
              <a:rPr lang="it-IT" sz="1600" dirty="0">
                <a:solidFill>
                  <a:srgbClr val="000000"/>
                </a:solidFill>
                <a:ea typeface="Arial"/>
                <a:cs typeface="Arial"/>
                <a:sym typeface="Arial"/>
              </a:rPr>
              <a:t> of </a:t>
            </a:r>
            <a:r>
              <a:rPr lang="it-IT" sz="1600" b="1" dirty="0" err="1">
                <a:solidFill>
                  <a:srgbClr val="000000"/>
                </a:solidFill>
                <a:ea typeface="Arial"/>
                <a:cs typeface="Arial"/>
                <a:sym typeface="Arial"/>
              </a:rPr>
              <a:t>two</a:t>
            </a:r>
            <a:r>
              <a:rPr lang="it-IT" sz="1600" b="1" dirty="0">
                <a:solidFill>
                  <a:srgbClr val="000000"/>
                </a:solidFill>
                <a:ea typeface="Arial"/>
                <a:cs typeface="Arial"/>
                <a:sym typeface="Arial"/>
              </a:rPr>
              <a:t> </a:t>
            </a:r>
            <a:r>
              <a:rPr lang="it-IT" sz="1600" b="1" dirty="0" err="1">
                <a:solidFill>
                  <a:srgbClr val="000000"/>
                </a:solidFill>
                <a:ea typeface="Arial"/>
                <a:cs typeface="Arial"/>
                <a:sym typeface="Arial"/>
              </a:rPr>
              <a:t>different</a:t>
            </a:r>
            <a:r>
              <a:rPr lang="it-IT" sz="1600" b="1" dirty="0">
                <a:solidFill>
                  <a:srgbClr val="000000"/>
                </a:solidFill>
                <a:ea typeface="Arial"/>
                <a:cs typeface="Arial"/>
                <a:sym typeface="Arial"/>
              </a:rPr>
              <a:t> </a:t>
            </a:r>
            <a:r>
              <a:rPr lang="it-IT" sz="1600" b="1" dirty="0" err="1">
                <a:solidFill>
                  <a:srgbClr val="000000"/>
                </a:solidFill>
                <a:ea typeface="Arial"/>
                <a:cs typeface="Arial"/>
                <a:sym typeface="Arial"/>
              </a:rPr>
              <a:t>spatial</a:t>
            </a:r>
            <a:r>
              <a:rPr lang="it-IT" sz="1600" b="1" dirty="0">
                <a:solidFill>
                  <a:srgbClr val="000000"/>
                </a:solidFill>
                <a:ea typeface="Arial"/>
                <a:cs typeface="Arial"/>
                <a:sym typeface="Arial"/>
              </a:rPr>
              <a:t> </a:t>
            </a:r>
            <a:r>
              <a:rPr lang="it-IT" sz="1600" b="1" dirty="0" err="1">
                <a:solidFill>
                  <a:srgbClr val="000000"/>
                </a:solidFill>
                <a:ea typeface="Arial"/>
                <a:cs typeface="Arial"/>
                <a:sym typeface="Arial"/>
              </a:rPr>
              <a:t>filters</a:t>
            </a:r>
            <a:r>
              <a:rPr lang="it" sz="1600" dirty="0">
                <a:solidFill>
                  <a:srgbClr val="000000"/>
                </a:solidFill>
                <a:ea typeface="Arial"/>
                <a:cs typeface="Arial"/>
                <a:sym typeface="Arial"/>
              </a:rPr>
              <a:t>: </a:t>
            </a:r>
            <a:r>
              <a:rPr lang="it-IT" sz="1600" dirty="0">
                <a:solidFill>
                  <a:srgbClr val="000000"/>
                </a:solidFill>
                <a:ea typeface="Arial"/>
                <a:cs typeface="Arial"/>
                <a:sym typeface="Arial"/>
              </a:rPr>
              <a:t>L</a:t>
            </a:r>
            <a:r>
              <a:rPr lang="it" sz="1600" dirty="0">
                <a:solidFill>
                  <a:srgbClr val="000000"/>
                </a:solidFill>
                <a:ea typeface="Arial"/>
                <a:cs typeface="Arial"/>
                <a:sym typeface="Arial"/>
              </a:rPr>
              <a:t>aplacian filter and CAR filter</a:t>
            </a:r>
          </a:p>
          <a:p>
            <a:pPr marL="457200" lvl="0" indent="-317500" rtl="0">
              <a:lnSpc>
                <a:spcPct val="115000"/>
              </a:lnSpc>
              <a:spcBef>
                <a:spcPts val="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lvl="0" indent="-317500" rtl="0">
              <a:lnSpc>
                <a:spcPct val="115000"/>
              </a:lnSpc>
              <a:spcBef>
                <a:spcPts val="0"/>
              </a:spcBef>
              <a:spcAft>
                <a:spcPts val="0"/>
              </a:spcAft>
              <a:buClr>
                <a:srgbClr val="000000"/>
              </a:buClr>
              <a:buSzPts val="1400"/>
              <a:buFont typeface="Arial"/>
              <a:buChar char="●"/>
            </a:pPr>
            <a:r>
              <a:rPr lang="it" sz="1600" b="1" dirty="0">
                <a:solidFill>
                  <a:srgbClr val="000000"/>
                </a:solidFill>
                <a:ea typeface="Arial"/>
                <a:cs typeface="Arial"/>
                <a:sym typeface="Arial"/>
              </a:rPr>
              <a:t>Epoching</a:t>
            </a:r>
            <a:r>
              <a:rPr lang="it" sz="1600" dirty="0">
                <a:solidFill>
                  <a:srgbClr val="000000"/>
                </a:solidFill>
                <a:ea typeface="Arial"/>
                <a:cs typeface="Arial"/>
                <a:sym typeface="Arial"/>
              </a:rPr>
              <a:t> of the data based on the event type and the chosen time </a:t>
            </a:r>
            <a:r>
              <a:rPr lang="it" sz="1600" dirty="0">
                <a:solidFill>
                  <a:schemeClr val="dk1"/>
                </a:solidFill>
                <a:ea typeface="Arial"/>
                <a:cs typeface="Arial"/>
                <a:sym typeface="Arial"/>
              </a:rPr>
              <a:t>before and after </a:t>
            </a:r>
            <a:r>
              <a:rPr lang="it" sz="1600" dirty="0">
                <a:solidFill>
                  <a:srgbClr val="000000"/>
                </a:solidFill>
                <a:ea typeface="Arial"/>
                <a:cs typeface="Arial"/>
                <a:sym typeface="Arial"/>
              </a:rPr>
              <a:t>the selected event </a:t>
            </a:r>
            <a:endParaRPr sz="1600" dirty="0">
              <a:solidFill>
                <a:srgbClr val="000000"/>
              </a:solidFill>
              <a:ea typeface="Arial"/>
              <a:cs typeface="Arial"/>
              <a:sym typeface="Arial"/>
            </a:endParaRPr>
          </a:p>
          <a:p>
            <a:pPr marL="914400" lvl="1" indent="-317500" rtl="0">
              <a:lnSpc>
                <a:spcPct val="115000"/>
              </a:lnSpc>
              <a:spcBef>
                <a:spcPts val="0"/>
              </a:spcBef>
              <a:spcAft>
                <a:spcPts val="0"/>
              </a:spcAft>
              <a:buClr>
                <a:srgbClr val="000000"/>
              </a:buClr>
              <a:buSzPts val="1400"/>
              <a:buFont typeface="Arial"/>
              <a:buChar char="○"/>
            </a:pPr>
            <a:r>
              <a:rPr lang="it" sz="1600" dirty="0">
                <a:solidFill>
                  <a:srgbClr val="000000"/>
                </a:solidFill>
                <a:ea typeface="Arial"/>
                <a:cs typeface="Arial"/>
                <a:sym typeface="Arial"/>
              </a:rPr>
              <a:t>Baseline (</a:t>
            </a:r>
            <a:r>
              <a:rPr lang="it-IT" sz="1600" dirty="0" err="1">
                <a:solidFill>
                  <a:srgbClr val="000000"/>
                </a:solidFill>
                <a:ea typeface="Arial"/>
                <a:cs typeface="Arial"/>
                <a:sym typeface="Arial"/>
              </a:rPr>
              <a:t>EventID</a:t>
            </a:r>
            <a:r>
              <a:rPr lang="it-IT" sz="1600" dirty="0">
                <a:solidFill>
                  <a:srgbClr val="000000"/>
                </a:solidFill>
                <a:ea typeface="Arial"/>
                <a:cs typeface="Arial"/>
                <a:sym typeface="Arial"/>
              </a:rPr>
              <a:t> 200): [-3 , 3] s</a:t>
            </a:r>
            <a:endParaRPr sz="1600" dirty="0">
              <a:solidFill>
                <a:srgbClr val="000000"/>
              </a:solidFill>
              <a:ea typeface="Arial"/>
              <a:cs typeface="Arial"/>
              <a:sym typeface="Arial"/>
            </a:endParaRPr>
          </a:p>
          <a:p>
            <a:pPr marL="914400" lvl="1" indent="-317500" rtl="0">
              <a:lnSpc>
                <a:spcPct val="115000"/>
              </a:lnSpc>
              <a:spcBef>
                <a:spcPts val="0"/>
              </a:spcBef>
              <a:spcAft>
                <a:spcPts val="0"/>
              </a:spcAft>
              <a:buClr>
                <a:srgbClr val="000000"/>
              </a:buClr>
              <a:buSzPts val="1400"/>
              <a:buFont typeface="Arial"/>
              <a:buChar char="○"/>
            </a:pPr>
            <a:r>
              <a:rPr lang="it" sz="1600" dirty="0">
                <a:solidFill>
                  <a:srgbClr val="000000"/>
                </a:solidFill>
                <a:ea typeface="Arial"/>
                <a:cs typeface="Arial"/>
                <a:sym typeface="Arial"/>
              </a:rPr>
              <a:t>Motor Imagery initiation (</a:t>
            </a:r>
            <a:r>
              <a:rPr lang="it-IT" sz="1600" dirty="0" err="1">
                <a:solidFill>
                  <a:srgbClr val="000000"/>
                </a:solidFill>
                <a:ea typeface="Arial"/>
                <a:cs typeface="Arial"/>
                <a:sym typeface="Arial"/>
              </a:rPr>
              <a:t>EventID</a:t>
            </a:r>
            <a:r>
              <a:rPr lang="it-IT" sz="1600" dirty="0">
                <a:solidFill>
                  <a:srgbClr val="000000"/>
                </a:solidFill>
                <a:ea typeface="Arial"/>
                <a:cs typeface="Arial"/>
                <a:sym typeface="Arial"/>
              </a:rPr>
              <a:t> 400): </a:t>
            </a:r>
            <a:r>
              <a:rPr lang="it" sz="1600" dirty="0">
                <a:solidFill>
                  <a:srgbClr val="000000"/>
                </a:solidFill>
                <a:ea typeface="Arial"/>
                <a:cs typeface="Arial"/>
                <a:sym typeface="Arial"/>
              </a:rPr>
              <a:t>[-4 , 2] </a:t>
            </a:r>
            <a:r>
              <a:rPr lang="it-IT" sz="1600" dirty="0">
                <a:solidFill>
                  <a:srgbClr val="000000"/>
                </a:solidFill>
                <a:ea typeface="Arial"/>
                <a:cs typeface="Arial"/>
                <a:sym typeface="Arial"/>
              </a:rPr>
              <a:t>s</a:t>
            </a:r>
            <a:endParaRPr sz="1600" dirty="0">
              <a:solidFill>
                <a:srgbClr val="000000"/>
              </a:solidFill>
              <a:ea typeface="Arial"/>
              <a:cs typeface="Arial"/>
              <a:sym typeface="Arial"/>
            </a:endParaRPr>
          </a:p>
          <a:p>
            <a:pPr marL="914400" lvl="1" indent="-317500" rtl="0">
              <a:lnSpc>
                <a:spcPct val="115000"/>
              </a:lnSpc>
              <a:spcBef>
                <a:spcPts val="0"/>
              </a:spcBef>
              <a:spcAft>
                <a:spcPts val="0"/>
              </a:spcAft>
              <a:buClr>
                <a:srgbClr val="000000"/>
              </a:buClr>
              <a:buSzPts val="1400"/>
              <a:buFont typeface="Arial"/>
              <a:buChar char="○"/>
            </a:pPr>
            <a:r>
              <a:rPr lang="it" sz="1600" dirty="0">
                <a:solidFill>
                  <a:srgbClr val="000000"/>
                </a:solidFill>
                <a:ea typeface="Arial"/>
                <a:cs typeface="Arial"/>
                <a:sym typeface="Arial"/>
              </a:rPr>
              <a:t>Motor Imagery termination (</a:t>
            </a:r>
            <a:r>
              <a:rPr lang="it-IT" sz="1600" dirty="0" err="1">
                <a:solidFill>
                  <a:srgbClr val="000000"/>
                </a:solidFill>
                <a:ea typeface="Arial"/>
                <a:cs typeface="Arial"/>
                <a:sym typeface="Arial"/>
              </a:rPr>
              <a:t>EventID</a:t>
            </a:r>
            <a:r>
              <a:rPr lang="it-IT" sz="1600" dirty="0">
                <a:solidFill>
                  <a:srgbClr val="000000"/>
                </a:solidFill>
                <a:ea typeface="Arial"/>
                <a:cs typeface="Arial"/>
                <a:sym typeface="Arial"/>
              </a:rPr>
              <a:t> 555</a:t>
            </a:r>
            <a:r>
              <a:rPr lang="it" sz="1600" dirty="0">
                <a:solidFill>
                  <a:srgbClr val="000000"/>
                </a:solidFill>
                <a:ea typeface="Arial"/>
                <a:cs typeface="Arial"/>
                <a:sym typeface="Arial"/>
              </a:rPr>
              <a:t>): [-3 , 3] </a:t>
            </a:r>
            <a:r>
              <a:rPr lang="it-IT" sz="1600" dirty="0">
                <a:solidFill>
                  <a:srgbClr val="000000"/>
                </a:solidFill>
                <a:ea typeface="Arial"/>
                <a:cs typeface="Arial"/>
                <a:sym typeface="Arial"/>
              </a:rPr>
              <a:t>s</a:t>
            </a:r>
            <a:endParaRPr sz="1600" dirty="0">
              <a:solidFill>
                <a:srgbClr val="000000"/>
              </a:solidFil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5" name="Shape 125"/>
          <p:cNvSpPr txBox="1">
            <a:spLocks noGrp="1"/>
          </p:cNvSpPr>
          <p:nvPr>
            <p:ph type="subTitle" idx="4294967295"/>
          </p:nvPr>
        </p:nvSpPr>
        <p:spPr>
          <a:xfrm>
            <a:off x="1004261" y="1121509"/>
            <a:ext cx="7767600" cy="3619500"/>
          </a:xfrm>
          <a:prstGeom prst="rect">
            <a:avLst/>
          </a:prstGeom>
        </p:spPr>
        <p:txBody>
          <a:bodyPr spcFirstLastPara="1" wrap="square" lIns="91425" tIns="91425" rIns="91425" bIns="91425" anchor="t" anchorCtr="0">
            <a:noAutofit/>
          </a:bodyPr>
          <a:lstStyle/>
          <a:p>
            <a:pPr marL="457200" lvl="0" indent="-317500" rtl="0">
              <a:lnSpc>
                <a:spcPct val="115000"/>
              </a:lnSpc>
              <a:spcBef>
                <a:spcPts val="0"/>
              </a:spcBef>
              <a:spcAft>
                <a:spcPts val="0"/>
              </a:spcAft>
              <a:buClr>
                <a:srgbClr val="000000"/>
              </a:buClr>
              <a:buSzPts val="1400"/>
              <a:buFont typeface="Arial"/>
              <a:buChar char="●"/>
            </a:pPr>
            <a:r>
              <a:rPr lang="it" sz="1600" b="1" dirty="0">
                <a:solidFill>
                  <a:srgbClr val="000000"/>
                </a:solidFill>
                <a:ea typeface="Arial"/>
                <a:cs typeface="Arial"/>
                <a:sym typeface="Arial"/>
              </a:rPr>
              <a:t>Pwelch</a:t>
            </a:r>
            <a:r>
              <a:rPr lang="it" sz="1600" dirty="0">
                <a:solidFill>
                  <a:srgbClr val="000000"/>
                </a:solidFill>
                <a:ea typeface="Arial"/>
                <a:cs typeface="Arial"/>
                <a:sym typeface="Arial"/>
              </a:rPr>
              <a:t> on </a:t>
            </a:r>
            <a:r>
              <a:rPr lang="it-IT" sz="1600" dirty="0">
                <a:solidFill>
                  <a:srgbClr val="000000"/>
                </a:solidFill>
                <a:ea typeface="Arial"/>
                <a:cs typeface="Arial"/>
                <a:sym typeface="Arial"/>
              </a:rPr>
              <a:t>CAR</a:t>
            </a:r>
            <a:r>
              <a:rPr lang="it" sz="1600" dirty="0">
                <a:solidFill>
                  <a:srgbClr val="000000"/>
                </a:solidFill>
                <a:ea typeface="Arial"/>
                <a:cs typeface="Arial"/>
                <a:sym typeface="Arial"/>
              </a:rPr>
              <a:t> data to obtain the periodogram to compare baseline and Motor Imagery (</a:t>
            </a:r>
            <a:r>
              <a:rPr lang="it-IT" sz="1600" dirty="0" err="1">
                <a:solidFill>
                  <a:srgbClr val="000000"/>
                </a:solidFill>
                <a:ea typeface="Arial"/>
                <a:cs typeface="Arial"/>
                <a:sym typeface="Arial"/>
              </a:rPr>
              <a:t>Parameters</a:t>
            </a:r>
            <a:r>
              <a:rPr lang="it-IT" sz="1600" dirty="0">
                <a:solidFill>
                  <a:srgbClr val="000000"/>
                </a:solidFill>
                <a:ea typeface="Arial"/>
                <a:cs typeface="Arial"/>
                <a:sym typeface="Arial"/>
              </a:rPr>
              <a:t>: </a:t>
            </a:r>
            <a:r>
              <a:rPr lang="it" sz="1600" dirty="0">
                <a:solidFill>
                  <a:srgbClr val="000000"/>
                </a:solidFill>
                <a:ea typeface="Arial"/>
                <a:cs typeface="Arial"/>
                <a:sym typeface="Arial"/>
              </a:rPr>
              <a:t>win=512, noverlap=0.5*512, frequency=500 Hz, sample rate=512 Hz)</a:t>
            </a:r>
          </a:p>
          <a:p>
            <a:pPr marL="457200" lvl="0" indent="-317500" rtl="0">
              <a:lnSpc>
                <a:spcPct val="115000"/>
              </a:lnSpc>
              <a:spcBef>
                <a:spcPts val="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r>
              <a:rPr lang="it" sz="1600" b="1" dirty="0">
                <a:solidFill>
                  <a:srgbClr val="000000"/>
                </a:solidFill>
                <a:ea typeface="Arial"/>
                <a:cs typeface="Arial"/>
                <a:sym typeface="Arial"/>
              </a:rPr>
              <a:t>Spectrogram</a:t>
            </a:r>
            <a:r>
              <a:rPr lang="it" sz="1600" dirty="0">
                <a:solidFill>
                  <a:srgbClr val="000000"/>
                </a:solidFill>
                <a:ea typeface="Arial"/>
                <a:cs typeface="Arial"/>
                <a:sym typeface="Arial"/>
              </a:rPr>
              <a:t> on the most relevant </a:t>
            </a:r>
            <a:r>
              <a:rPr lang="it" sz="1600" dirty="0" smtClean="0">
                <a:solidFill>
                  <a:srgbClr val="000000"/>
                </a:solidFill>
                <a:ea typeface="Arial"/>
                <a:cs typeface="Arial"/>
                <a:sym typeface="Arial"/>
              </a:rPr>
              <a:t>channels</a:t>
            </a:r>
          </a:p>
          <a:p>
            <a:pPr marL="439738" lvl="1" indent="0">
              <a:lnSpc>
                <a:spcPct val="115000"/>
              </a:lnSpc>
              <a:spcBef>
                <a:spcPts val="0"/>
              </a:spcBef>
              <a:buClr>
                <a:srgbClr val="000000"/>
              </a:buClr>
              <a:buSzPts val="1400"/>
              <a:buNone/>
            </a:pPr>
            <a:r>
              <a:rPr lang="it" sz="1600" dirty="0">
                <a:solidFill>
                  <a:srgbClr val="000000"/>
                </a:solidFill>
                <a:ea typeface="Arial"/>
                <a:cs typeface="Arial"/>
                <a:sym typeface="Arial"/>
              </a:rPr>
              <a:t>(</a:t>
            </a:r>
            <a:r>
              <a:rPr lang="it" sz="1600" dirty="0" smtClean="0">
                <a:solidFill>
                  <a:srgbClr val="000000"/>
                </a:solidFill>
                <a:ea typeface="Arial"/>
                <a:cs typeface="Arial"/>
                <a:sym typeface="Arial"/>
              </a:rPr>
              <a:t>Paramters: win=512, noverlap=512-32 , freq=</a:t>
            </a:r>
            <a:r>
              <a:rPr lang="en-US" sz="1600" dirty="0" smtClean="0"/>
              <a:t>5: 0.1: 40 Hz)</a:t>
            </a:r>
            <a:endParaRPr lang="it" sz="16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r>
              <a:rPr lang="it" sz="1600" dirty="0">
                <a:solidFill>
                  <a:srgbClr val="000000"/>
                </a:solidFill>
                <a:ea typeface="Arial"/>
                <a:cs typeface="Arial"/>
                <a:sym typeface="Arial"/>
              </a:rPr>
              <a:t>Grand average over the three subjects</a:t>
            </a:r>
          </a:p>
          <a:p>
            <a:pPr marL="457200" marR="0" lvl="0" indent="-317500" algn="l" rtl="0">
              <a:lnSpc>
                <a:spcPct val="115000"/>
              </a:lnSpc>
              <a:spcBef>
                <a:spcPts val="0"/>
              </a:spcBef>
              <a:spcAft>
                <a:spcPts val="0"/>
              </a:spcAft>
              <a:buClr>
                <a:srgbClr val="000000"/>
              </a:buClr>
              <a:buSzPts val="1400"/>
              <a:buFont typeface="Arial"/>
              <a:buChar char="●"/>
            </a:pPr>
            <a:endParaRPr sz="1600" dirty="0">
              <a:solidFill>
                <a:srgbClr val="000000"/>
              </a:solidFill>
              <a:ea typeface="Arial"/>
              <a:cs typeface="Arial"/>
              <a:sym typeface="Arial"/>
            </a:endParaRPr>
          </a:p>
          <a:p>
            <a:pPr marL="457200" marR="0" lvl="0" indent="-317500" algn="l" rtl="0">
              <a:lnSpc>
                <a:spcPct val="115000"/>
              </a:lnSpc>
              <a:spcBef>
                <a:spcPts val="0"/>
              </a:spcBef>
              <a:spcAft>
                <a:spcPts val="0"/>
              </a:spcAft>
              <a:buClr>
                <a:srgbClr val="000000"/>
              </a:buClr>
              <a:buSzPts val="1400"/>
              <a:buFont typeface="Arial"/>
              <a:buChar char="●"/>
            </a:pPr>
            <a:r>
              <a:rPr lang="it" sz="1600" b="1" dirty="0">
                <a:solidFill>
                  <a:srgbClr val="000000"/>
                </a:solidFill>
                <a:ea typeface="Arial"/>
                <a:cs typeface="Arial"/>
                <a:sym typeface="Arial"/>
              </a:rPr>
              <a:t>Topoplot</a:t>
            </a:r>
            <a:r>
              <a:rPr lang="it" sz="1600" dirty="0">
                <a:solidFill>
                  <a:srgbClr val="000000"/>
                </a:solidFill>
                <a:ea typeface="Arial"/>
                <a:cs typeface="Arial"/>
                <a:sym typeface="Arial"/>
              </a:rPr>
              <a:t> in alpha band (8-12 Hz) and </a:t>
            </a:r>
            <a:r>
              <a:rPr lang="it" sz="1600" dirty="0">
                <a:solidFill>
                  <a:schemeClr val="dk1"/>
                </a:solidFill>
                <a:ea typeface="Arial"/>
                <a:cs typeface="Arial"/>
                <a:sym typeface="Arial"/>
              </a:rPr>
              <a:t>beta band (13-30 Hz) </a:t>
            </a:r>
            <a:r>
              <a:rPr lang="it" sz="1600" dirty="0">
                <a:solidFill>
                  <a:srgbClr val="000000"/>
                </a:solidFill>
                <a:ea typeface="Arial"/>
                <a:cs typeface="Arial"/>
                <a:sym typeface="Arial"/>
              </a:rPr>
              <a:t>for both onset and offset, using a 2-second</a:t>
            </a:r>
            <a:r>
              <a:rPr lang="it-IT" sz="1600" dirty="0">
                <a:solidFill>
                  <a:srgbClr val="000000"/>
                </a:solidFill>
                <a:ea typeface="Arial"/>
                <a:cs typeface="Arial"/>
                <a:sym typeface="Arial"/>
              </a:rPr>
              <a:t>s</a:t>
            </a:r>
            <a:r>
              <a:rPr lang="it" sz="1600" dirty="0">
                <a:solidFill>
                  <a:srgbClr val="000000"/>
                </a:solidFill>
                <a:ea typeface="Arial"/>
                <a:cs typeface="Arial"/>
                <a:sym typeface="Arial"/>
              </a:rPr>
              <a:t> window [-1:0.25:1] with respect to the event alignment</a:t>
            </a:r>
            <a:endParaRPr sz="1600" dirty="0">
              <a:solidFill>
                <a:srgbClr val="000000"/>
              </a:solidFill>
              <a:ea typeface="Arial"/>
              <a:cs typeface="Arial"/>
              <a:sym typeface="Arial"/>
            </a:endParaRPr>
          </a:p>
          <a:p>
            <a:pPr marL="0" lvl="0" indent="0" rtl="0">
              <a:lnSpc>
                <a:spcPct val="115000"/>
              </a:lnSpc>
              <a:spcBef>
                <a:spcPts val="600"/>
              </a:spcBef>
              <a:spcAft>
                <a:spcPts val="0"/>
              </a:spcAft>
              <a:buNone/>
            </a:pPr>
            <a:endParaRPr sz="1600" dirty="0">
              <a:solidFill>
                <a:srgbClr val="000000"/>
              </a:solidFill>
              <a:latin typeface="Arial"/>
              <a:ea typeface="Arial"/>
              <a:cs typeface="Arial"/>
              <a:sym typeface="Arial"/>
            </a:endParaRPr>
          </a:p>
        </p:txBody>
      </p:sp>
      <p:sp>
        <p:nvSpPr>
          <p:cNvPr id="6" name="Shape 124">
            <a:extLst>
              <a:ext uri="{FF2B5EF4-FFF2-40B4-BE49-F238E27FC236}">
                <a16:creationId xmlns:a16="http://schemas.microsoft.com/office/drawing/2014/main" xmlns="" id="{1BA300CF-2039-4B3B-BC93-914783031C9C}"/>
              </a:ext>
            </a:extLst>
          </p:cNvPr>
          <p:cNvSpPr txBox="1">
            <a:spLocks/>
          </p:cNvSpPr>
          <p:nvPr/>
        </p:nvSpPr>
        <p:spPr>
          <a:xfrm>
            <a:off x="1347076" y="306904"/>
            <a:ext cx="6683765" cy="695102"/>
          </a:xfrm>
          <a:prstGeom prst="rect">
            <a:avLst/>
          </a:prstGeom>
        </p:spPr>
        <p:txBody>
          <a:bodyPr spcFirstLastPara="1" vert="horz" wrap="square" lIns="91425" tIns="91425" rIns="91425" bIns="91425" rtlCol="0" anchor="b" anchorCtr="0">
            <a:noAutofit/>
          </a:bodyPr>
          <a:lst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it-IT" dirty="0"/>
              <a:t>PSD Analysis</a:t>
            </a:r>
          </a:p>
        </p:txBody>
      </p:sp>
    </p:spTree>
    <p:extLst>
      <p:ext uri="{BB962C8B-B14F-4D97-AF65-F5344CB8AC3E}">
        <p14:creationId xmlns:p14="http://schemas.microsoft.com/office/powerpoint/2010/main" val="1176980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FE1EE136-465A-4739-B3E7-CABC5872F9EE}"/>
              </a:ext>
            </a:extLst>
          </p:cNvPr>
          <p:cNvSpPr>
            <a:spLocks noGrp="1"/>
          </p:cNvSpPr>
          <p:nvPr>
            <p:ph type="title"/>
          </p:nvPr>
        </p:nvSpPr>
        <p:spPr>
          <a:xfrm>
            <a:off x="1963175" y="2105246"/>
            <a:ext cx="6686550" cy="2043634"/>
          </a:xfrm>
        </p:spPr>
        <p:txBody>
          <a:bodyPr/>
          <a:lstStyle/>
          <a:p>
            <a:r>
              <a:rPr lang="it" b="1" dirty="0"/>
              <a:t>EEG correlates - </a:t>
            </a:r>
            <a:r>
              <a:rPr lang="it-IT" b="1" dirty="0" err="1"/>
              <a:t>Results</a:t>
            </a:r>
            <a:endParaRPr lang="it-IT" dirty="0"/>
          </a:p>
        </p:txBody>
      </p:sp>
    </p:spTree>
    <p:extLst>
      <p:ext uri="{BB962C8B-B14F-4D97-AF65-F5344CB8AC3E}">
        <p14:creationId xmlns:p14="http://schemas.microsoft.com/office/powerpoint/2010/main" val="1436003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1270060" y="481845"/>
            <a:ext cx="7688400" cy="535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t" dirty="0"/>
              <a:t>Spectrogram offset and onset CAR - </a:t>
            </a:r>
            <a:r>
              <a:rPr lang="it-IT" dirty="0"/>
              <a:t>ak4</a:t>
            </a:r>
            <a:endParaRPr dirty="0"/>
          </a:p>
        </p:txBody>
      </p:sp>
      <p:pic>
        <p:nvPicPr>
          <p:cNvPr id="140" name="Shape 140"/>
          <p:cNvPicPr preferRelativeResize="0"/>
          <p:nvPr/>
        </p:nvPicPr>
        <p:blipFill rotWithShape="1">
          <a:blip r:embed="rId3">
            <a:alphaModFix/>
          </a:blip>
          <a:srcRect l="8852" r="9481"/>
          <a:stretch/>
        </p:blipFill>
        <p:spPr>
          <a:xfrm>
            <a:off x="630302" y="1410798"/>
            <a:ext cx="3941698" cy="2328290"/>
          </a:xfrm>
          <a:prstGeom prst="rect">
            <a:avLst/>
          </a:prstGeom>
          <a:noFill/>
          <a:ln w="9525" cap="flat" cmpd="sng">
            <a:solidFill>
              <a:srgbClr val="000000"/>
            </a:solidFill>
            <a:prstDash val="solid"/>
            <a:round/>
            <a:headEnd type="none" w="sm" len="sm"/>
            <a:tailEnd type="none" w="sm" len="sm"/>
          </a:ln>
        </p:spPr>
      </p:pic>
      <p:pic>
        <p:nvPicPr>
          <p:cNvPr id="141" name="Shape 141"/>
          <p:cNvPicPr preferRelativeResize="0"/>
          <p:nvPr/>
        </p:nvPicPr>
        <p:blipFill rotWithShape="1">
          <a:blip r:embed="rId4">
            <a:alphaModFix/>
          </a:blip>
          <a:srcRect l="8888" r="8888"/>
          <a:stretch/>
        </p:blipFill>
        <p:spPr>
          <a:xfrm>
            <a:off x="4787427" y="1410232"/>
            <a:ext cx="4088748" cy="2328290"/>
          </a:xfrm>
          <a:prstGeom prst="rect">
            <a:avLst/>
          </a:prstGeom>
          <a:noFill/>
          <a:ln w="9525" cap="flat" cmpd="sng">
            <a:solidFill>
              <a:srgbClr val="000000"/>
            </a:solidFill>
            <a:prstDash val="solid"/>
            <a:round/>
            <a:headEnd type="none" w="sm" len="sm"/>
            <a:tailEnd type="none" w="sm" len="sm"/>
          </a:ln>
        </p:spPr>
      </p:pic>
      <p:sp>
        <p:nvSpPr>
          <p:cNvPr id="6" name="Shape 134">
            <a:extLst>
              <a:ext uri="{FF2B5EF4-FFF2-40B4-BE49-F238E27FC236}">
                <a16:creationId xmlns:a16="http://schemas.microsoft.com/office/drawing/2014/main" xmlns="" id="{3B4D28D5-2FCC-444A-A999-4C876DABDB74}"/>
              </a:ext>
            </a:extLst>
          </p:cNvPr>
          <p:cNvSpPr txBox="1"/>
          <p:nvPr/>
        </p:nvSpPr>
        <p:spPr>
          <a:xfrm>
            <a:off x="1871330" y="4131709"/>
            <a:ext cx="7087130" cy="831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400" dirty="0"/>
              <a:t>The presence of the beta rebound is clearly visible for C1, </a:t>
            </a:r>
            <a:r>
              <a:rPr lang="it-IT" sz="1400" dirty="0"/>
              <a:t>C</a:t>
            </a:r>
            <a:r>
              <a:rPr lang="it" sz="1400" dirty="0"/>
              <a:t>3 and CP4 but a sort of “alpha rebound” is also present a</a:t>
            </a:r>
            <a:r>
              <a:rPr lang="it-IT" sz="1400" dirty="0"/>
              <a:t>t</a:t>
            </a:r>
            <a:r>
              <a:rPr lang="it" sz="1400" dirty="0"/>
              <a:t> lower frequencies</a:t>
            </a:r>
            <a:endParaRPr sz="1400" dirty="0"/>
          </a:p>
        </p:txBody>
      </p:sp>
      <p:sp>
        <p:nvSpPr>
          <p:cNvPr id="7" name="Freccia a destra 1">
            <a:extLst>
              <a:ext uri="{FF2B5EF4-FFF2-40B4-BE49-F238E27FC236}">
                <a16:creationId xmlns:a16="http://schemas.microsoft.com/office/drawing/2014/main" xmlns="" id="{E62A4952-398B-488C-BC81-9C78DBF51920}"/>
              </a:ext>
            </a:extLst>
          </p:cNvPr>
          <p:cNvSpPr/>
          <p:nvPr/>
        </p:nvSpPr>
        <p:spPr>
          <a:xfrm>
            <a:off x="1408283" y="4319124"/>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2" name="Shape 162"/>
          <p:cNvPicPr preferRelativeResize="0"/>
          <p:nvPr/>
        </p:nvPicPr>
        <p:blipFill rotWithShape="1">
          <a:blip r:embed="rId3">
            <a:alphaModFix/>
          </a:blip>
          <a:srcRect l="9439" r="9811"/>
          <a:stretch/>
        </p:blipFill>
        <p:spPr>
          <a:xfrm>
            <a:off x="292650" y="1312576"/>
            <a:ext cx="4338525" cy="2560521"/>
          </a:xfrm>
          <a:prstGeom prst="rect">
            <a:avLst/>
          </a:prstGeom>
          <a:noFill/>
          <a:ln w="9525" cap="flat" cmpd="sng">
            <a:solidFill>
              <a:srgbClr val="000000"/>
            </a:solidFill>
            <a:prstDash val="solid"/>
            <a:round/>
            <a:headEnd type="none" w="sm" len="sm"/>
            <a:tailEnd type="none" w="sm" len="sm"/>
          </a:ln>
        </p:spPr>
      </p:pic>
      <p:pic>
        <p:nvPicPr>
          <p:cNvPr id="163" name="Shape 163"/>
          <p:cNvPicPr preferRelativeResize="0"/>
          <p:nvPr/>
        </p:nvPicPr>
        <p:blipFill rotWithShape="1">
          <a:blip r:embed="rId4">
            <a:alphaModFix/>
          </a:blip>
          <a:srcRect l="8913" r="8863"/>
          <a:stretch/>
        </p:blipFill>
        <p:spPr>
          <a:xfrm>
            <a:off x="4736553" y="1312576"/>
            <a:ext cx="4338522" cy="2560521"/>
          </a:xfrm>
          <a:prstGeom prst="rect">
            <a:avLst/>
          </a:prstGeom>
          <a:noFill/>
          <a:ln w="9525" cap="flat" cmpd="sng">
            <a:solidFill>
              <a:srgbClr val="000000"/>
            </a:solidFill>
            <a:prstDash val="solid"/>
            <a:round/>
            <a:headEnd type="none" w="sm" len="sm"/>
            <a:tailEnd type="none" w="sm" len="sm"/>
          </a:ln>
        </p:spPr>
      </p:pic>
      <p:sp>
        <p:nvSpPr>
          <p:cNvPr id="5" name="Shape 156">
            <a:extLst>
              <a:ext uri="{FF2B5EF4-FFF2-40B4-BE49-F238E27FC236}">
                <a16:creationId xmlns:a16="http://schemas.microsoft.com/office/drawing/2014/main" xmlns="" id="{AB609AD0-DF6C-4F7D-9E05-EDEA6757B34C}"/>
              </a:ext>
            </a:extLst>
          </p:cNvPr>
          <p:cNvSpPr txBox="1"/>
          <p:nvPr/>
        </p:nvSpPr>
        <p:spPr>
          <a:xfrm>
            <a:off x="1665961" y="4169725"/>
            <a:ext cx="7409113" cy="736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IT" sz="1400" dirty="0" err="1"/>
              <a:t>Compared</a:t>
            </a:r>
            <a:r>
              <a:rPr lang="it-IT" sz="1400" dirty="0"/>
              <a:t> to CAR </a:t>
            </a:r>
            <a:r>
              <a:rPr lang="it-IT" sz="1400" dirty="0" err="1"/>
              <a:t>filter</a:t>
            </a:r>
            <a:r>
              <a:rPr lang="it-IT" sz="1400" dirty="0"/>
              <a:t>, </a:t>
            </a:r>
            <a:r>
              <a:rPr lang="it-IT" sz="1400" dirty="0" err="1"/>
              <a:t>Laplacian</a:t>
            </a:r>
            <a:r>
              <a:rPr lang="it-IT" sz="1400" dirty="0"/>
              <a:t> shows </a:t>
            </a:r>
            <a:r>
              <a:rPr lang="it-IT" sz="1400" dirty="0" err="1"/>
              <a:t>less</a:t>
            </a:r>
            <a:r>
              <a:rPr lang="it-IT" sz="1400" dirty="0"/>
              <a:t> </a:t>
            </a:r>
            <a:r>
              <a:rPr lang="it-IT" sz="1400" dirty="0" err="1"/>
              <a:t>evident</a:t>
            </a:r>
            <a:r>
              <a:rPr lang="it-IT" sz="1400" dirty="0"/>
              <a:t> </a:t>
            </a:r>
            <a:r>
              <a:rPr lang="it-IT" sz="1400" dirty="0" err="1"/>
              <a:t>representation</a:t>
            </a:r>
            <a:r>
              <a:rPr lang="it-IT" sz="1400" dirty="0"/>
              <a:t> of ERD </a:t>
            </a:r>
            <a:r>
              <a:rPr lang="it-IT" sz="1400" dirty="0" err="1"/>
              <a:t>events</a:t>
            </a:r>
            <a:r>
              <a:rPr lang="it-IT" sz="1400" dirty="0"/>
              <a:t> in </a:t>
            </a:r>
            <a:r>
              <a:rPr lang="it-IT" sz="1400" dirty="0" err="1"/>
              <a:t>all</a:t>
            </a:r>
            <a:r>
              <a:rPr lang="it-IT" sz="1400" dirty="0"/>
              <a:t> the </a:t>
            </a:r>
            <a:r>
              <a:rPr lang="en-GB" sz="1400" dirty="0"/>
              <a:t>channels</a:t>
            </a:r>
            <a:r>
              <a:rPr lang="it-IT" sz="1400" dirty="0"/>
              <a:t>. </a:t>
            </a:r>
            <a:r>
              <a:rPr lang="it" sz="1400" dirty="0"/>
              <a:t>Therefore, CAR has been chosen for </a:t>
            </a:r>
            <a:r>
              <a:rPr lang="it-IT" sz="1400" dirty="0"/>
              <a:t>the </a:t>
            </a:r>
            <a:r>
              <a:rPr lang="it-IT" sz="1400" dirty="0" err="1"/>
              <a:t>subsequent</a:t>
            </a:r>
            <a:r>
              <a:rPr lang="it-IT" sz="1400" dirty="0"/>
              <a:t> </a:t>
            </a:r>
            <a:r>
              <a:rPr lang="it-IT" sz="1400" dirty="0" err="1"/>
              <a:t>analyses</a:t>
            </a:r>
            <a:r>
              <a:rPr lang="it" sz="1400" dirty="0"/>
              <a:t>.</a:t>
            </a:r>
            <a:endParaRPr sz="1400" dirty="0"/>
          </a:p>
        </p:txBody>
      </p:sp>
      <p:sp>
        <p:nvSpPr>
          <p:cNvPr id="8" name="Shape 139">
            <a:extLst>
              <a:ext uri="{FF2B5EF4-FFF2-40B4-BE49-F238E27FC236}">
                <a16:creationId xmlns:a16="http://schemas.microsoft.com/office/drawing/2014/main" xmlns="" id="{AD5AAE5B-14FB-436B-990C-3385B452C239}"/>
              </a:ext>
            </a:extLst>
          </p:cNvPr>
          <p:cNvSpPr txBox="1">
            <a:spLocks/>
          </p:cNvSpPr>
          <p:nvPr/>
        </p:nvSpPr>
        <p:spPr>
          <a:xfrm>
            <a:off x="1201134" y="480749"/>
            <a:ext cx="7873941" cy="535200"/>
          </a:xfrm>
          <a:prstGeom prst="rect">
            <a:avLst/>
          </a:prstGeom>
        </p:spPr>
        <p:txBody>
          <a:bodyPr spcFirstLastPara="1" vert="horz" wrap="square" lIns="91425" tIns="91425" rIns="91425" bIns="91425" rtlCol="0" anchor="b" anchorCtr="0">
            <a:noAutofit/>
          </a:bodyPr>
          <a:lst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en-US" dirty="0"/>
              <a:t>Spectrogram offset and onset Laplacian - ak4</a:t>
            </a:r>
          </a:p>
        </p:txBody>
      </p:sp>
      <p:sp>
        <p:nvSpPr>
          <p:cNvPr id="6" name="Freccia a destra 1">
            <a:extLst>
              <a:ext uri="{FF2B5EF4-FFF2-40B4-BE49-F238E27FC236}">
                <a16:creationId xmlns:a16="http://schemas.microsoft.com/office/drawing/2014/main" xmlns="" id="{E62A4952-398B-488C-BC81-9C78DBF51920}"/>
              </a:ext>
            </a:extLst>
          </p:cNvPr>
          <p:cNvSpPr/>
          <p:nvPr/>
        </p:nvSpPr>
        <p:spPr>
          <a:xfrm>
            <a:off x="1095133" y="4434668"/>
            <a:ext cx="463047" cy="206613"/>
          </a:xfrm>
          <a:prstGeom prst="rightArrow">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theme/theme1.xml><?xml version="1.0" encoding="utf-8"?>
<a:theme xmlns:a="http://schemas.openxmlformats.org/drawingml/2006/main" name="Filo">
  <a:themeElements>
    <a:clrScheme name="Filo">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Filo">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Filo">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551</TotalTime>
  <Words>1614</Words>
  <Application>Microsoft Office PowerPoint</Application>
  <PresentationFormat>Presentazione su schermo (16:9)</PresentationFormat>
  <Paragraphs>242</Paragraphs>
  <Slides>45</Slides>
  <Notes>35</Notes>
  <HiddenSlides>0</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45</vt:i4>
      </vt:variant>
    </vt:vector>
  </HeadingPairs>
  <TitlesOfParts>
    <vt:vector size="54" baseType="lpstr">
      <vt:lpstr>Arial</vt:lpstr>
      <vt:lpstr>Calibri</vt:lpstr>
      <vt:lpstr>Cambria</vt:lpstr>
      <vt:lpstr>Century Gothic</vt:lpstr>
      <vt:lpstr>Courier New</vt:lpstr>
      <vt:lpstr>Roboto Slab</vt:lpstr>
      <vt:lpstr>Symbol</vt:lpstr>
      <vt:lpstr>Wingdings 3</vt:lpstr>
      <vt:lpstr>Filo</vt:lpstr>
      <vt:lpstr>Decoding of motor termination in Imaged movement</vt:lpstr>
      <vt:lpstr>Project Description</vt:lpstr>
      <vt:lpstr>Protocol</vt:lpstr>
      <vt:lpstr>EEG correlates - Methods</vt:lpstr>
      <vt:lpstr>Filtering and epoching</vt:lpstr>
      <vt:lpstr>Presentazione standard di PowerPoint</vt:lpstr>
      <vt:lpstr>EEG correlates - Results</vt:lpstr>
      <vt:lpstr>Spectrogram offset and onset CAR - ak4</vt:lpstr>
      <vt:lpstr>Presentazione standard di PowerPoint</vt:lpstr>
      <vt:lpstr>Grand average over all three students - CAR (onset)</vt:lpstr>
      <vt:lpstr>Presentazione standard di PowerPoint</vt:lpstr>
      <vt:lpstr>Periodogram (Pwelch) CAR offset/onset ak5</vt:lpstr>
      <vt:lpstr>Topoplot alpha band - ak4</vt:lpstr>
      <vt:lpstr>Topoplot beta band - ak4</vt:lpstr>
      <vt:lpstr>Pattern Classification - Methods</vt:lpstr>
      <vt:lpstr>Structuring the data </vt:lpstr>
      <vt:lpstr>Structuring the data (2) </vt:lpstr>
      <vt:lpstr>Cross-validation and feature selection</vt:lpstr>
      <vt:lpstr>Evaluation of the capability</vt:lpstr>
      <vt:lpstr>Pattern Classification - Results</vt:lpstr>
      <vt:lpstr>Hyperparameters selection</vt:lpstr>
      <vt:lpstr>Fisher score – ak6</vt:lpstr>
      <vt:lpstr>Metrics for capability assessment: ROC curves</vt:lpstr>
      <vt:lpstr>Metrics for capability assessment: class error and confusion matrix</vt:lpstr>
      <vt:lpstr>Discussion</vt:lpstr>
      <vt:lpstr>Summary</vt:lpstr>
      <vt:lpstr>Major issues encountered/Improvements</vt:lpstr>
      <vt:lpstr>Major issues encountered/Improvements</vt:lpstr>
      <vt:lpstr>…online!</vt:lpstr>
      <vt:lpstr>Presentazione standard di PowerPoint</vt:lpstr>
      <vt:lpstr>Additional results</vt:lpstr>
      <vt:lpstr>Spectrogram offset and onset CAR - ak5</vt:lpstr>
      <vt:lpstr>Spectrogram offset (left) and onset (right) CAR - ak6</vt:lpstr>
      <vt:lpstr>Spectrogram offset and onset Laplacian - ak5</vt:lpstr>
      <vt:lpstr>Spectrogram offset and onset Laplacian - ak6</vt:lpstr>
      <vt:lpstr>Periodogram (Pwelch) offset/onset ak6</vt:lpstr>
      <vt:lpstr>Periodogram (Pwelch) offset/onset ak4</vt:lpstr>
      <vt:lpstr>Topoplot alpha band - ak6</vt:lpstr>
      <vt:lpstr>Topoplot alpha band - ak5</vt:lpstr>
      <vt:lpstr>Topoplot beta band - ak6</vt:lpstr>
      <vt:lpstr>Topoplot beta band - ak5</vt:lpstr>
      <vt:lpstr>Fisher score – ak4</vt:lpstr>
      <vt:lpstr>Fisher score – ak5</vt:lpstr>
      <vt:lpstr>Class errors on CV folds – ak 5</vt:lpstr>
      <vt:lpstr>Class errors on CV folds – ak 6</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Decoding of motor termination in Imaged movement</dc:title>
  <cp:lastModifiedBy>Giammarco</cp:lastModifiedBy>
  <cp:revision>76</cp:revision>
  <dcterms:modified xsi:type="dcterms:W3CDTF">2018-05-30T20:37:31Z</dcterms:modified>
</cp:coreProperties>
</file>